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5143500" cx="9144000"/>
  <p:notesSz cx="6858000" cy="9144000"/>
  <p:embeddedFontLst>
    <p:embeddedFont>
      <p:font typeface="Montserrat"/>
      <p:regular r:id="rId51"/>
      <p:bold r:id="rId52"/>
      <p:italic r:id="rId53"/>
      <p:boldItalic r:id="rId54"/>
    </p:embeddedFont>
    <p:embeddedFont>
      <p:font typeface="La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regular.fntdata"/><Relationship Id="rId50" Type="http://schemas.openxmlformats.org/officeDocument/2006/relationships/slide" Target="slides/slide43.xml"/><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4.xml"/><Relationship Id="rId55" Type="http://schemas.openxmlformats.org/officeDocument/2006/relationships/font" Target="fonts/Lato-regular.fntdata"/><Relationship Id="rId10" Type="http://schemas.openxmlformats.org/officeDocument/2006/relationships/slide" Target="slides/slide3.xml"/><Relationship Id="rId54" Type="http://schemas.openxmlformats.org/officeDocument/2006/relationships/font" Target="fonts/Montserrat-boldItalic.fntdata"/><Relationship Id="rId13" Type="http://schemas.openxmlformats.org/officeDocument/2006/relationships/slide" Target="slides/slide6.xml"/><Relationship Id="rId57" Type="http://schemas.openxmlformats.org/officeDocument/2006/relationships/font" Target="fonts/Lato-italic.fntdata"/><Relationship Id="rId12" Type="http://schemas.openxmlformats.org/officeDocument/2006/relationships/slide" Target="slides/slide5.xml"/><Relationship Id="rId56" Type="http://schemas.openxmlformats.org/officeDocument/2006/relationships/font" Target="fonts/Lato-bold.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La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43500c78b9_1_2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43500c78b9_1_2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3500c78b9_1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43500c78b9_1_1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43500c78b9_1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43500c78b9_1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43500c78b9_1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43500c78b9_1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43500c78b9_1_1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3500c78b9_1_1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43500c78b9_1_1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43500c78b9_1_1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43500c78b9_1_1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43500c78b9_1_1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43500c78b9_1_1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43500c78b9_1_1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43500c78b9_1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43500c78b9_1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3a92cce4e8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a92cce4e8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3500c78b9_1_1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3500c78b9_1_1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3a92cce4e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a92cce4e8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3a92cce4e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a92cce4e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3a92cce4e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a92cce4e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3a92cce4e8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a92cce4e8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43500c78b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43500c78b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43500c78b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43500c78b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43500c78b9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43500c78b9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43500c78b9_1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43500c78b9_1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43500c78b9_1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43500c78b9_1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43500c78b9_1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43500c78b9_1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3500c78b9_1_1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3500c78b9_1_1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43500c78b9_1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43500c78b9_1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43500c78b9_1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43500c78b9_1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43500c78b9_1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43500c78b9_1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43500c78b9_1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43500c78b9_1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43500c78b9_1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43500c78b9_1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43500c78b9_1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43500c78b9_1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43500c78b9_1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43500c78b9_1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43500c78b9_1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43500c78b9_1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43500c78b9_1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43500c78b9_1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43500c78b9_1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43500c78b9_1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3500c78b9_1_2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3500c78b9_1_2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43500c78b9_1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43500c78b9_1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43500c78b9_1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43500c78b9_1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43500c78b9_1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43500c78b9_1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3a92cce4e8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a92cce4e8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43500c78b9_1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3500c78b9_1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43500c78b9_1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3500c78b9_1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43500c78b9_1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43500c78b9_1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43500c78b9_1_1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43500c78b9_1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43500c78b9_1_1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43500c78b9_1_1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4" name="Shape 134"/>
        <p:cNvGrpSpPr/>
        <p:nvPr/>
      </p:nvGrpSpPr>
      <p:grpSpPr>
        <a:xfrm>
          <a:off x="0" y="0"/>
          <a:ext cx="0" cy="0"/>
          <a:chOff x="0" y="0"/>
          <a:chExt cx="0" cy="0"/>
        </a:xfrm>
      </p:grpSpPr>
      <p:sp>
        <p:nvSpPr>
          <p:cNvPr id="135" name="Google Shape;135;p1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 name="Google Shape;136;p14"/>
          <p:cNvGrpSpPr/>
          <p:nvPr/>
        </p:nvGrpSpPr>
        <p:grpSpPr>
          <a:xfrm>
            <a:off x="0" y="490"/>
            <a:ext cx="5153705" cy="5134399"/>
            <a:chOff x="0" y="75"/>
            <a:chExt cx="5153705" cy="5152950"/>
          </a:xfrm>
        </p:grpSpPr>
        <p:sp>
          <p:nvSpPr>
            <p:cNvPr id="137" name="Google Shape;137;p1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4"/>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42" name="Google Shape;142;p14"/>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3" name="Google Shape;14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4" name="Shape 144"/>
        <p:cNvGrpSpPr/>
        <p:nvPr/>
      </p:nvGrpSpPr>
      <p:grpSpPr>
        <a:xfrm>
          <a:off x="0" y="0"/>
          <a:ext cx="0" cy="0"/>
          <a:chOff x="0" y="0"/>
          <a:chExt cx="0" cy="0"/>
        </a:xfrm>
      </p:grpSpPr>
      <p:grpSp>
        <p:nvGrpSpPr>
          <p:cNvPr id="145" name="Google Shape;145;p15"/>
          <p:cNvGrpSpPr/>
          <p:nvPr/>
        </p:nvGrpSpPr>
        <p:grpSpPr>
          <a:xfrm>
            <a:off x="4406400" y="0"/>
            <a:ext cx="4737600" cy="5143065"/>
            <a:chOff x="4406400" y="0"/>
            <a:chExt cx="4737600" cy="5143065"/>
          </a:xfrm>
        </p:grpSpPr>
        <p:sp>
          <p:nvSpPr>
            <p:cNvPr id="146" name="Google Shape;146;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5"/>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 name="Google Shape;16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6" name="Shape 166"/>
        <p:cNvGrpSpPr/>
        <p:nvPr/>
      </p:nvGrpSpPr>
      <p:grpSpPr>
        <a:xfrm>
          <a:off x="0" y="0"/>
          <a:ext cx="0" cy="0"/>
          <a:chOff x="0" y="0"/>
          <a:chExt cx="0" cy="0"/>
        </a:xfrm>
      </p:grpSpPr>
      <p:grpSp>
        <p:nvGrpSpPr>
          <p:cNvPr id="167" name="Google Shape;167;p16"/>
          <p:cNvGrpSpPr/>
          <p:nvPr/>
        </p:nvGrpSpPr>
        <p:grpSpPr>
          <a:xfrm>
            <a:off x="0" y="381001"/>
            <a:ext cx="1037850" cy="1016287"/>
            <a:chOff x="0" y="381001"/>
            <a:chExt cx="1037850" cy="1016287"/>
          </a:xfrm>
        </p:grpSpPr>
        <p:sp>
          <p:nvSpPr>
            <p:cNvPr id="168" name="Google Shape;168;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1" name="Google Shape;171;p1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3" name="Shape 173"/>
        <p:cNvGrpSpPr/>
        <p:nvPr/>
      </p:nvGrpSpPr>
      <p:grpSpPr>
        <a:xfrm>
          <a:off x="0" y="0"/>
          <a:ext cx="0" cy="0"/>
          <a:chOff x="0" y="0"/>
          <a:chExt cx="0" cy="0"/>
        </a:xfrm>
      </p:grpSpPr>
      <p:grpSp>
        <p:nvGrpSpPr>
          <p:cNvPr id="174" name="Google Shape;174;p17"/>
          <p:cNvGrpSpPr/>
          <p:nvPr/>
        </p:nvGrpSpPr>
        <p:grpSpPr>
          <a:xfrm>
            <a:off x="0" y="381001"/>
            <a:ext cx="1037850" cy="1016287"/>
            <a:chOff x="0" y="381001"/>
            <a:chExt cx="1037850" cy="1016287"/>
          </a:xfrm>
        </p:grpSpPr>
        <p:sp>
          <p:nvSpPr>
            <p:cNvPr id="175" name="Google Shape;175;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7"/>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 name="Google Shape;178;p17"/>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9" name="Google Shape;179;p17"/>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80" name="Google Shape;18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1" name="Shape 181"/>
        <p:cNvGrpSpPr/>
        <p:nvPr/>
      </p:nvGrpSpPr>
      <p:grpSpPr>
        <a:xfrm>
          <a:off x="0" y="0"/>
          <a:ext cx="0" cy="0"/>
          <a:chOff x="0" y="0"/>
          <a:chExt cx="0" cy="0"/>
        </a:xfrm>
      </p:grpSpPr>
      <p:grpSp>
        <p:nvGrpSpPr>
          <p:cNvPr id="182" name="Google Shape;182;p18"/>
          <p:cNvGrpSpPr/>
          <p:nvPr/>
        </p:nvGrpSpPr>
        <p:grpSpPr>
          <a:xfrm>
            <a:off x="0" y="381001"/>
            <a:ext cx="1037850" cy="1016287"/>
            <a:chOff x="0" y="381001"/>
            <a:chExt cx="1037850" cy="1016287"/>
          </a:xfrm>
        </p:grpSpPr>
        <p:sp>
          <p:nvSpPr>
            <p:cNvPr id="183" name="Google Shape;18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1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6" name="Google Shape;18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87" name="Shape 187"/>
        <p:cNvGrpSpPr/>
        <p:nvPr/>
      </p:nvGrpSpPr>
      <p:grpSpPr>
        <a:xfrm>
          <a:off x="0" y="0"/>
          <a:ext cx="0" cy="0"/>
          <a:chOff x="0" y="0"/>
          <a:chExt cx="0" cy="0"/>
        </a:xfrm>
      </p:grpSpPr>
      <p:grpSp>
        <p:nvGrpSpPr>
          <p:cNvPr id="188" name="Google Shape;188;p19"/>
          <p:cNvGrpSpPr/>
          <p:nvPr/>
        </p:nvGrpSpPr>
        <p:grpSpPr>
          <a:xfrm>
            <a:off x="0" y="381001"/>
            <a:ext cx="1037850" cy="1016287"/>
            <a:chOff x="0" y="381001"/>
            <a:chExt cx="1037850" cy="1016287"/>
          </a:xfrm>
        </p:grpSpPr>
        <p:sp>
          <p:nvSpPr>
            <p:cNvPr id="189" name="Google Shape;189;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19"/>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2" name="Google Shape;192;p19"/>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93" name="Google Shape;19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94" name="Shape 194"/>
        <p:cNvGrpSpPr/>
        <p:nvPr/>
      </p:nvGrpSpPr>
      <p:grpSpPr>
        <a:xfrm>
          <a:off x="0" y="0"/>
          <a:ext cx="0" cy="0"/>
          <a:chOff x="0" y="0"/>
          <a:chExt cx="0" cy="0"/>
        </a:xfrm>
      </p:grpSpPr>
      <p:grpSp>
        <p:nvGrpSpPr>
          <p:cNvPr id="195" name="Google Shape;195;p20"/>
          <p:cNvGrpSpPr/>
          <p:nvPr/>
        </p:nvGrpSpPr>
        <p:grpSpPr>
          <a:xfrm>
            <a:off x="4406400" y="0"/>
            <a:ext cx="4737600" cy="5143500"/>
            <a:chOff x="4406400" y="0"/>
            <a:chExt cx="4737600" cy="5143500"/>
          </a:xfrm>
        </p:grpSpPr>
        <p:sp>
          <p:nvSpPr>
            <p:cNvPr id="196" name="Google Shape;196;p2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0"/>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16" name="Shape 216"/>
        <p:cNvGrpSpPr/>
        <p:nvPr/>
      </p:nvGrpSpPr>
      <p:grpSpPr>
        <a:xfrm>
          <a:off x="0" y="0"/>
          <a:ext cx="0" cy="0"/>
          <a:chOff x="0" y="0"/>
          <a:chExt cx="0" cy="0"/>
        </a:xfrm>
      </p:grpSpPr>
      <p:grpSp>
        <p:nvGrpSpPr>
          <p:cNvPr id="217" name="Google Shape;217;p21"/>
          <p:cNvGrpSpPr/>
          <p:nvPr/>
        </p:nvGrpSpPr>
        <p:grpSpPr>
          <a:xfrm>
            <a:off x="0" y="381001"/>
            <a:ext cx="1037850" cy="1016287"/>
            <a:chOff x="0" y="381001"/>
            <a:chExt cx="1037850" cy="1016287"/>
          </a:xfrm>
        </p:grpSpPr>
        <p:sp>
          <p:nvSpPr>
            <p:cNvPr id="218" name="Google Shape;21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1"/>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1" name="Google Shape;221;p21"/>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22" name="Google Shape;222;p21"/>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23" name="Google Shape;22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24" name="Shape 224"/>
        <p:cNvGrpSpPr/>
        <p:nvPr/>
      </p:nvGrpSpPr>
      <p:grpSpPr>
        <a:xfrm>
          <a:off x="0" y="0"/>
          <a:ext cx="0" cy="0"/>
          <a:chOff x="0" y="0"/>
          <a:chExt cx="0" cy="0"/>
        </a:xfrm>
      </p:grpSpPr>
      <p:grpSp>
        <p:nvGrpSpPr>
          <p:cNvPr id="225" name="Google Shape;225;p22"/>
          <p:cNvGrpSpPr/>
          <p:nvPr/>
        </p:nvGrpSpPr>
        <p:grpSpPr>
          <a:xfrm>
            <a:off x="0" y="4128572"/>
            <a:ext cx="698925" cy="684657"/>
            <a:chOff x="0" y="3785672"/>
            <a:chExt cx="698925" cy="684657"/>
          </a:xfrm>
        </p:grpSpPr>
        <p:sp>
          <p:nvSpPr>
            <p:cNvPr id="226" name="Google Shape;226;p2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2"/>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229" name="Google Shape;22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30" name="Shape 230"/>
        <p:cNvGrpSpPr/>
        <p:nvPr/>
      </p:nvGrpSpPr>
      <p:grpSpPr>
        <a:xfrm>
          <a:off x="0" y="0"/>
          <a:ext cx="0" cy="0"/>
          <a:chOff x="0" y="0"/>
          <a:chExt cx="0" cy="0"/>
        </a:xfrm>
      </p:grpSpPr>
      <p:grpSp>
        <p:nvGrpSpPr>
          <p:cNvPr id="231" name="Google Shape;231;p23"/>
          <p:cNvGrpSpPr/>
          <p:nvPr/>
        </p:nvGrpSpPr>
        <p:grpSpPr>
          <a:xfrm>
            <a:off x="4406400" y="0"/>
            <a:ext cx="4737600" cy="5143065"/>
            <a:chOff x="4406400" y="0"/>
            <a:chExt cx="4737600" cy="5143065"/>
          </a:xfrm>
        </p:grpSpPr>
        <p:sp>
          <p:nvSpPr>
            <p:cNvPr id="232" name="Google Shape;232;p2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2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51" name="Google Shape;251;p23"/>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52" name="Google Shape;25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53" name="Shape 253"/>
        <p:cNvGrpSpPr/>
        <p:nvPr/>
      </p:nvGrpSpPr>
      <p:grpSpPr>
        <a:xfrm>
          <a:off x="0" y="0"/>
          <a:ext cx="0" cy="0"/>
          <a:chOff x="0" y="0"/>
          <a:chExt cx="0" cy="0"/>
        </a:xfrm>
      </p:grpSpPr>
      <p:sp>
        <p:nvSpPr>
          <p:cNvPr id="254" name="Google Shape;25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9" name="Shape 259"/>
        <p:cNvGrpSpPr/>
        <p:nvPr/>
      </p:nvGrpSpPr>
      <p:grpSpPr>
        <a:xfrm>
          <a:off x="0" y="0"/>
          <a:ext cx="0" cy="0"/>
          <a:chOff x="0" y="0"/>
          <a:chExt cx="0" cy="0"/>
        </a:xfrm>
      </p:grpSpPr>
      <p:sp>
        <p:nvSpPr>
          <p:cNvPr id="260" name="Google Shape;260;p26"/>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26"/>
          <p:cNvGrpSpPr/>
          <p:nvPr/>
        </p:nvGrpSpPr>
        <p:grpSpPr>
          <a:xfrm>
            <a:off x="0" y="490"/>
            <a:ext cx="5153705" cy="5134399"/>
            <a:chOff x="0" y="75"/>
            <a:chExt cx="5153705" cy="5152950"/>
          </a:xfrm>
        </p:grpSpPr>
        <p:sp>
          <p:nvSpPr>
            <p:cNvPr id="262" name="Google Shape;262;p26"/>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2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67" name="Google Shape;267;p26"/>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68" name="Google Shape;26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69" name="Shape 269"/>
        <p:cNvGrpSpPr/>
        <p:nvPr/>
      </p:nvGrpSpPr>
      <p:grpSpPr>
        <a:xfrm>
          <a:off x="0" y="0"/>
          <a:ext cx="0" cy="0"/>
          <a:chOff x="0" y="0"/>
          <a:chExt cx="0" cy="0"/>
        </a:xfrm>
      </p:grpSpPr>
      <p:grpSp>
        <p:nvGrpSpPr>
          <p:cNvPr id="270" name="Google Shape;270;p27"/>
          <p:cNvGrpSpPr/>
          <p:nvPr/>
        </p:nvGrpSpPr>
        <p:grpSpPr>
          <a:xfrm>
            <a:off x="4406400" y="0"/>
            <a:ext cx="4737600" cy="5143065"/>
            <a:chOff x="4406400" y="0"/>
            <a:chExt cx="4737600" cy="5143065"/>
          </a:xfrm>
        </p:grpSpPr>
        <p:sp>
          <p:nvSpPr>
            <p:cNvPr id="271" name="Google Shape;271;p2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27"/>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0" name="Google Shape;29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91" name="Shape 291"/>
        <p:cNvGrpSpPr/>
        <p:nvPr/>
      </p:nvGrpSpPr>
      <p:grpSpPr>
        <a:xfrm>
          <a:off x="0" y="0"/>
          <a:ext cx="0" cy="0"/>
          <a:chOff x="0" y="0"/>
          <a:chExt cx="0" cy="0"/>
        </a:xfrm>
      </p:grpSpPr>
      <p:grpSp>
        <p:nvGrpSpPr>
          <p:cNvPr id="292" name="Google Shape;292;p28"/>
          <p:cNvGrpSpPr/>
          <p:nvPr/>
        </p:nvGrpSpPr>
        <p:grpSpPr>
          <a:xfrm>
            <a:off x="0" y="381001"/>
            <a:ext cx="1037850" cy="1016287"/>
            <a:chOff x="0" y="381001"/>
            <a:chExt cx="1037850" cy="1016287"/>
          </a:xfrm>
        </p:grpSpPr>
        <p:sp>
          <p:nvSpPr>
            <p:cNvPr id="293" name="Google Shape;293;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2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6" name="Google Shape;296;p28"/>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97" name="Google Shape;29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98" name="Shape 298"/>
        <p:cNvGrpSpPr/>
        <p:nvPr/>
      </p:nvGrpSpPr>
      <p:grpSpPr>
        <a:xfrm>
          <a:off x="0" y="0"/>
          <a:ext cx="0" cy="0"/>
          <a:chOff x="0" y="0"/>
          <a:chExt cx="0" cy="0"/>
        </a:xfrm>
      </p:grpSpPr>
      <p:grpSp>
        <p:nvGrpSpPr>
          <p:cNvPr id="299" name="Google Shape;299;p29"/>
          <p:cNvGrpSpPr/>
          <p:nvPr/>
        </p:nvGrpSpPr>
        <p:grpSpPr>
          <a:xfrm>
            <a:off x="0" y="381001"/>
            <a:ext cx="1037850" cy="1016287"/>
            <a:chOff x="0" y="381001"/>
            <a:chExt cx="1037850" cy="1016287"/>
          </a:xfrm>
        </p:grpSpPr>
        <p:sp>
          <p:nvSpPr>
            <p:cNvPr id="300" name="Google Shape;300;p2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3" name="Google Shape;303;p29"/>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04" name="Google Shape;304;p29"/>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05" name="Google Shape;305;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6" name="Shape 306"/>
        <p:cNvGrpSpPr/>
        <p:nvPr/>
      </p:nvGrpSpPr>
      <p:grpSpPr>
        <a:xfrm>
          <a:off x="0" y="0"/>
          <a:ext cx="0" cy="0"/>
          <a:chOff x="0" y="0"/>
          <a:chExt cx="0" cy="0"/>
        </a:xfrm>
      </p:grpSpPr>
      <p:grpSp>
        <p:nvGrpSpPr>
          <p:cNvPr id="307" name="Google Shape;307;p30"/>
          <p:cNvGrpSpPr/>
          <p:nvPr/>
        </p:nvGrpSpPr>
        <p:grpSpPr>
          <a:xfrm>
            <a:off x="0" y="381001"/>
            <a:ext cx="1037850" cy="1016287"/>
            <a:chOff x="0" y="381001"/>
            <a:chExt cx="1037850" cy="1016287"/>
          </a:xfrm>
        </p:grpSpPr>
        <p:sp>
          <p:nvSpPr>
            <p:cNvPr id="308" name="Google Shape;308;p3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3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1" name="Google Shape;31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2" name="Shape 312"/>
        <p:cNvGrpSpPr/>
        <p:nvPr/>
      </p:nvGrpSpPr>
      <p:grpSpPr>
        <a:xfrm>
          <a:off x="0" y="0"/>
          <a:ext cx="0" cy="0"/>
          <a:chOff x="0" y="0"/>
          <a:chExt cx="0" cy="0"/>
        </a:xfrm>
      </p:grpSpPr>
      <p:grpSp>
        <p:nvGrpSpPr>
          <p:cNvPr id="313" name="Google Shape;313;p31"/>
          <p:cNvGrpSpPr/>
          <p:nvPr/>
        </p:nvGrpSpPr>
        <p:grpSpPr>
          <a:xfrm>
            <a:off x="0" y="381001"/>
            <a:ext cx="1037850" cy="1016287"/>
            <a:chOff x="0" y="381001"/>
            <a:chExt cx="1037850" cy="1016287"/>
          </a:xfrm>
        </p:grpSpPr>
        <p:sp>
          <p:nvSpPr>
            <p:cNvPr id="314" name="Google Shape;314;p3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31"/>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7" name="Google Shape;317;p31"/>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18" name="Google Shape;31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19" name="Shape 319"/>
        <p:cNvGrpSpPr/>
        <p:nvPr/>
      </p:nvGrpSpPr>
      <p:grpSpPr>
        <a:xfrm>
          <a:off x="0" y="0"/>
          <a:ext cx="0" cy="0"/>
          <a:chOff x="0" y="0"/>
          <a:chExt cx="0" cy="0"/>
        </a:xfrm>
      </p:grpSpPr>
      <p:grpSp>
        <p:nvGrpSpPr>
          <p:cNvPr id="320" name="Google Shape;320;p32"/>
          <p:cNvGrpSpPr/>
          <p:nvPr/>
        </p:nvGrpSpPr>
        <p:grpSpPr>
          <a:xfrm>
            <a:off x="4406400" y="0"/>
            <a:ext cx="4737600" cy="5143500"/>
            <a:chOff x="4406400" y="0"/>
            <a:chExt cx="4737600" cy="5143500"/>
          </a:xfrm>
        </p:grpSpPr>
        <p:sp>
          <p:nvSpPr>
            <p:cNvPr id="321" name="Google Shape;321;p32"/>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2"/>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2"/>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2"/>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2"/>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2"/>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2"/>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2"/>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2"/>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2"/>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2"/>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32"/>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0" name="Google Shape;340;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41" name="Shape 341"/>
        <p:cNvGrpSpPr/>
        <p:nvPr/>
      </p:nvGrpSpPr>
      <p:grpSpPr>
        <a:xfrm>
          <a:off x="0" y="0"/>
          <a:ext cx="0" cy="0"/>
          <a:chOff x="0" y="0"/>
          <a:chExt cx="0" cy="0"/>
        </a:xfrm>
      </p:grpSpPr>
      <p:grpSp>
        <p:nvGrpSpPr>
          <p:cNvPr id="342" name="Google Shape;342;p33"/>
          <p:cNvGrpSpPr/>
          <p:nvPr/>
        </p:nvGrpSpPr>
        <p:grpSpPr>
          <a:xfrm>
            <a:off x="0" y="381001"/>
            <a:ext cx="1037850" cy="1016287"/>
            <a:chOff x="0" y="381001"/>
            <a:chExt cx="1037850" cy="1016287"/>
          </a:xfrm>
        </p:grpSpPr>
        <p:sp>
          <p:nvSpPr>
            <p:cNvPr id="343" name="Google Shape;343;p3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33"/>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6" name="Google Shape;346;p33"/>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347" name="Google Shape;347;p33"/>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48" name="Google Shape;348;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49" name="Shape 349"/>
        <p:cNvGrpSpPr/>
        <p:nvPr/>
      </p:nvGrpSpPr>
      <p:grpSpPr>
        <a:xfrm>
          <a:off x="0" y="0"/>
          <a:ext cx="0" cy="0"/>
          <a:chOff x="0" y="0"/>
          <a:chExt cx="0" cy="0"/>
        </a:xfrm>
      </p:grpSpPr>
      <p:grpSp>
        <p:nvGrpSpPr>
          <p:cNvPr id="350" name="Google Shape;350;p34"/>
          <p:cNvGrpSpPr/>
          <p:nvPr/>
        </p:nvGrpSpPr>
        <p:grpSpPr>
          <a:xfrm>
            <a:off x="0" y="4128572"/>
            <a:ext cx="698925" cy="684657"/>
            <a:chOff x="0" y="3785672"/>
            <a:chExt cx="698925" cy="684657"/>
          </a:xfrm>
        </p:grpSpPr>
        <p:sp>
          <p:nvSpPr>
            <p:cNvPr id="351" name="Google Shape;351;p34"/>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34"/>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354" name="Google Shape;354;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55" name="Shape 355"/>
        <p:cNvGrpSpPr/>
        <p:nvPr/>
      </p:nvGrpSpPr>
      <p:grpSpPr>
        <a:xfrm>
          <a:off x="0" y="0"/>
          <a:ext cx="0" cy="0"/>
          <a:chOff x="0" y="0"/>
          <a:chExt cx="0" cy="0"/>
        </a:xfrm>
      </p:grpSpPr>
      <p:grpSp>
        <p:nvGrpSpPr>
          <p:cNvPr id="356" name="Google Shape;356;p35"/>
          <p:cNvGrpSpPr/>
          <p:nvPr/>
        </p:nvGrpSpPr>
        <p:grpSpPr>
          <a:xfrm>
            <a:off x="4406400" y="0"/>
            <a:ext cx="4737600" cy="5143065"/>
            <a:chOff x="4406400" y="0"/>
            <a:chExt cx="4737600" cy="5143065"/>
          </a:xfrm>
        </p:grpSpPr>
        <p:sp>
          <p:nvSpPr>
            <p:cNvPr id="357" name="Google Shape;357;p3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5"/>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376" name="Google Shape;376;p35"/>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77" name="Google Shape;37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78" name="Shape 378"/>
        <p:cNvGrpSpPr/>
        <p:nvPr/>
      </p:nvGrpSpPr>
      <p:grpSpPr>
        <a:xfrm>
          <a:off x="0" y="0"/>
          <a:ext cx="0" cy="0"/>
          <a:chOff x="0" y="0"/>
          <a:chExt cx="0" cy="0"/>
        </a:xfrm>
      </p:grpSpPr>
      <p:sp>
        <p:nvSpPr>
          <p:cNvPr id="379" name="Google Shape;37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3.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32" name="Google Shape;13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33" name="Google Shape;13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255" name="Shape 255"/>
        <p:cNvGrpSpPr/>
        <p:nvPr/>
      </p:nvGrpSpPr>
      <p:grpSpPr>
        <a:xfrm>
          <a:off x="0" y="0"/>
          <a:ext cx="0" cy="0"/>
          <a:chOff x="0" y="0"/>
          <a:chExt cx="0" cy="0"/>
        </a:xfrm>
      </p:grpSpPr>
      <p:sp>
        <p:nvSpPr>
          <p:cNvPr id="256" name="Google Shape;25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257" name="Google Shape;25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58" name="Google Shape;25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mc:AlternateContent>
    <mc:Choice Requires="p14">
      <p:transition spd="slow" p14:dur="2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etbootstrap.com/docs/3.3/getting-starte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www.dafont.com/" TargetMode="External"/><Relationship Id="rId4" Type="http://schemas.openxmlformats.org/officeDocument/2006/relationships/hyperlink" Target="http://www.fontspace.com/" TargetMode="External"/><Relationship Id="rId5" Type="http://schemas.openxmlformats.org/officeDocument/2006/relationships/hyperlink" Target="https://fonts.google.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fonts.google.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fonts.google.com" TargetMode="Externa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www.youtube.com/watch?v=1h9_cB9mPT8" TargetMode="External"/><Relationship Id="rId4"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www.youtube.com/watch?v=_ALeswWzpBo" TargetMode="External"/><Relationship Id="rId4"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www.youtube.com/watch?v=BKr8lbx3uFY" TargetMode="External"/><Relationship Id="rId4" Type="http://schemas.openxmlformats.org/officeDocument/2006/relationships/image" Target="../media/image1.jpg"/><Relationship Id="rId5" Type="http://schemas.openxmlformats.org/officeDocument/2006/relationships/hyperlink" Target="http://www.youtube.com/watch?v=JPKOESR1k04" TargetMode="External"/><Relationship Id="rId6"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youtube.com/watch?v=XBzUqQbHHhw" TargetMode="External"/><Relationship Id="rId4" Type="http://schemas.openxmlformats.org/officeDocument/2006/relationships/hyperlink" Target="https://www.youtube.com/watch?v=ci3W1T88mzw" TargetMode="External"/><Relationship Id="rId5" Type="http://schemas.openxmlformats.org/officeDocument/2006/relationships/hyperlink" Target="https://www.youtube.com/watch?v=yXY3f9jw7f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desktop.github.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2.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6.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github.com/github/gitignore/blob/master/Global/macOS.gitignore" TargetMode="External"/><Relationship Id="rId4" Type="http://schemas.openxmlformats.org/officeDocument/2006/relationships/hyperlink" Target="https://github.com/github/gitignore/blob/master/Global/Windows.gitignor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0.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6.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6.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7.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1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getbootstrap.com/docs/3.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etbootstrap.com/docs/3.3/" TargetMode="External"/><Relationship Id="rId4" Type="http://schemas.openxmlformats.org/officeDocument/2006/relationships/hyperlink" Target="https://getbootstrap.com/docs/3.3/component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3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Git/GitHub and CDNs</a:t>
            </a:r>
            <a:endParaRPr/>
          </a:p>
        </p:txBody>
      </p:sp>
      <p:sp>
        <p:nvSpPr>
          <p:cNvPr id="385" name="Google Shape;385;p3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pic>
        <p:nvPicPr>
          <p:cNvPr id="440" name="Google Shape;440;p46"/>
          <p:cNvPicPr preferRelativeResize="0"/>
          <p:nvPr/>
        </p:nvPicPr>
        <p:blipFill>
          <a:blip r:embed="rId3">
            <a:alphaModFix/>
          </a:blip>
          <a:stretch>
            <a:fillRect/>
          </a:stretch>
        </p:blipFill>
        <p:spPr>
          <a:xfrm>
            <a:off x="3213300" y="177850"/>
            <a:ext cx="2717400" cy="4787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How do we implement?</a:t>
            </a:r>
            <a:endParaRPr/>
          </a:p>
        </p:txBody>
      </p:sp>
      <p:sp>
        <p:nvSpPr>
          <p:cNvPr id="446" name="Google Shape;446;p4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Staying in class-directory</a:t>
            </a:r>
            <a:endParaRPr/>
          </a:p>
          <a:p>
            <a:pPr indent="-311150" lvl="0" marL="457200" rtl="0" algn="l">
              <a:spcBef>
                <a:spcPts val="0"/>
              </a:spcBef>
              <a:spcAft>
                <a:spcPts val="0"/>
              </a:spcAft>
              <a:buSzPts val="1300"/>
              <a:buAutoNum type="arabicPeriod"/>
            </a:pPr>
            <a:r>
              <a:rPr lang="en"/>
              <a:t>Create a new file bootstrap-cdn.html </a:t>
            </a:r>
            <a:endParaRPr/>
          </a:p>
          <a:p>
            <a:pPr indent="-311150" lvl="0" marL="457200" rtl="0" algn="l">
              <a:spcBef>
                <a:spcPts val="0"/>
              </a:spcBef>
              <a:spcAft>
                <a:spcPts val="0"/>
              </a:spcAft>
              <a:buSzPts val="1300"/>
              <a:buAutoNum type="arabicPeriod"/>
            </a:pPr>
            <a:r>
              <a:rPr lang="en"/>
              <a:t>Navigate to </a:t>
            </a:r>
            <a:r>
              <a:rPr lang="en" u="sng">
                <a:solidFill>
                  <a:schemeClr val="hlink"/>
                </a:solidFill>
                <a:hlinkClick r:id="rId3"/>
              </a:rPr>
              <a:t>Twitter Boostrap “Getting Started”</a:t>
            </a:r>
            <a:endParaRPr/>
          </a:p>
          <a:p>
            <a:pPr indent="-311150" lvl="0" marL="457200" rtl="0" algn="l">
              <a:spcBef>
                <a:spcPts val="0"/>
              </a:spcBef>
              <a:spcAft>
                <a:spcPts val="0"/>
              </a:spcAft>
              <a:buSzPts val="1300"/>
              <a:buAutoNum type="arabicPeriod"/>
            </a:pPr>
            <a:r>
              <a:rPr lang="en"/>
              <a:t>Copy the first CDN link for CSS</a:t>
            </a:r>
            <a:endParaRPr/>
          </a:p>
          <a:p>
            <a:pPr indent="-311150" lvl="0" marL="457200" rtl="0" algn="l">
              <a:spcBef>
                <a:spcPts val="0"/>
              </a:spcBef>
              <a:spcAft>
                <a:spcPts val="0"/>
              </a:spcAft>
              <a:buSzPts val="1300"/>
              <a:buAutoNum type="arabicPeriod"/>
            </a:pPr>
            <a:r>
              <a:rPr lang="en"/>
              <a:t>Paste that link inside your HTML file in the &lt;head&gt;</a:t>
            </a:r>
            <a:endParaRPr/>
          </a:p>
          <a:p>
            <a:pPr indent="-311150" lvl="0" marL="457200" rtl="0" algn="l">
              <a:spcBef>
                <a:spcPts val="0"/>
              </a:spcBef>
              <a:spcAft>
                <a:spcPts val="0"/>
              </a:spcAft>
              <a:buSzPts val="1300"/>
              <a:buAutoNum type="arabicPeriod"/>
            </a:pPr>
            <a:r>
              <a:rPr lang="en"/>
              <a:t>Now in the &lt;body&gt; copy all the elements you had from bootstrap.html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FTW</a:t>
            </a:r>
            <a:endParaRPr/>
          </a:p>
        </p:txBody>
      </p:sp>
      <p:sp>
        <p:nvSpPr>
          <p:cNvPr id="452" name="Google Shape;452;p4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with a single line of html and the power of CDN you</a:t>
            </a:r>
            <a:endParaRPr/>
          </a:p>
          <a:p>
            <a:pPr indent="-311150" lvl="0" marL="457200" rtl="0" algn="l">
              <a:spcBef>
                <a:spcPts val="1600"/>
              </a:spcBef>
              <a:spcAft>
                <a:spcPts val="0"/>
              </a:spcAft>
              <a:buSzPts val="1300"/>
              <a:buAutoNum type="arabicPeriod"/>
            </a:pPr>
            <a:r>
              <a:rPr lang="en" strike="sngStrike"/>
              <a:t>Go to the website</a:t>
            </a:r>
            <a:endParaRPr strike="sngStrike"/>
          </a:p>
          <a:p>
            <a:pPr indent="-311150" lvl="0" marL="457200" rtl="0" algn="l">
              <a:spcBef>
                <a:spcPts val="0"/>
              </a:spcBef>
              <a:spcAft>
                <a:spcPts val="0"/>
              </a:spcAft>
              <a:buSzPts val="1300"/>
              <a:buAutoNum type="arabicPeriod"/>
            </a:pPr>
            <a:r>
              <a:rPr lang="en" strike="sngStrike"/>
              <a:t>Download the files</a:t>
            </a:r>
            <a:endParaRPr strike="sngStrike"/>
          </a:p>
          <a:p>
            <a:pPr indent="-311150" lvl="0" marL="457200" rtl="0" algn="l">
              <a:spcBef>
                <a:spcPts val="0"/>
              </a:spcBef>
              <a:spcAft>
                <a:spcPts val="0"/>
              </a:spcAft>
              <a:buSzPts val="1300"/>
              <a:buAutoNum type="arabicPeriod"/>
            </a:pPr>
            <a:r>
              <a:rPr lang="en" strike="sngStrike"/>
              <a:t>Unpack the files</a:t>
            </a:r>
            <a:endParaRPr strike="sngStrike"/>
          </a:p>
          <a:p>
            <a:pPr indent="-311150" lvl="0" marL="457200" rtl="0" algn="l">
              <a:spcBef>
                <a:spcPts val="0"/>
              </a:spcBef>
              <a:spcAft>
                <a:spcPts val="0"/>
              </a:spcAft>
              <a:buSzPts val="1300"/>
              <a:buAutoNum type="arabicPeriod"/>
            </a:pPr>
            <a:r>
              <a:rPr lang="en" strike="sngStrike"/>
              <a:t>Place the asset files</a:t>
            </a:r>
            <a:endParaRPr strike="sngStrike"/>
          </a:p>
          <a:p>
            <a:pPr indent="-311150" lvl="0" marL="457200" rtl="0" algn="l">
              <a:spcBef>
                <a:spcPts val="0"/>
              </a:spcBef>
              <a:spcAft>
                <a:spcPts val="0"/>
              </a:spcAft>
              <a:buSzPts val="1300"/>
              <a:buAutoNum type="arabicPeriod"/>
            </a:pPr>
            <a:r>
              <a:rPr lang="en"/>
              <a:t>Code </a:t>
            </a:r>
            <a:endParaRPr/>
          </a:p>
          <a:p>
            <a:pPr indent="0" lvl="0" marL="0" rtl="0" algn="l">
              <a:spcBef>
                <a:spcPts val="1600"/>
              </a:spcBef>
              <a:spcAft>
                <a:spcPts val="1600"/>
              </a:spcAft>
              <a:buNone/>
            </a:pPr>
            <a:r>
              <a:t/>
            </a:r>
            <a:endParaRPr/>
          </a:p>
        </p:txBody>
      </p:sp>
      <p:pic>
        <p:nvPicPr>
          <p:cNvPr id="453" name="Google Shape;453;p48"/>
          <p:cNvPicPr preferRelativeResize="0"/>
          <p:nvPr/>
        </p:nvPicPr>
        <p:blipFill>
          <a:blip r:embed="rId3">
            <a:alphaModFix/>
          </a:blip>
          <a:stretch>
            <a:fillRect/>
          </a:stretch>
        </p:blipFill>
        <p:spPr>
          <a:xfrm>
            <a:off x="5046025" y="1597375"/>
            <a:ext cx="3802075" cy="2851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Loading Fonts</a:t>
            </a:r>
            <a:endParaRPr/>
          </a:p>
        </p:txBody>
      </p:sp>
      <p:sp>
        <p:nvSpPr>
          <p:cNvPr id="459" name="Google Shape;459;p49"/>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fonts are a popular and fun way to make your website unique and give your site a bunch of personality</a:t>
            </a:r>
            <a:endParaRPr/>
          </a:p>
          <a:p>
            <a:pPr indent="0" lvl="0" marL="0" rtl="0" algn="l">
              <a:spcBef>
                <a:spcPts val="1600"/>
              </a:spcBef>
              <a:spcAft>
                <a:spcPts val="0"/>
              </a:spcAft>
              <a:buNone/>
            </a:pPr>
            <a:r>
              <a:rPr lang="en"/>
              <a:t>Many popular sites like</a:t>
            </a:r>
            <a:endParaRPr/>
          </a:p>
          <a:p>
            <a:pPr indent="-311150" lvl="0" marL="457200" rtl="0" algn="l">
              <a:spcBef>
                <a:spcPts val="1600"/>
              </a:spcBef>
              <a:spcAft>
                <a:spcPts val="0"/>
              </a:spcAft>
              <a:buSzPts val="1300"/>
              <a:buChar char="●"/>
            </a:pPr>
            <a:r>
              <a:rPr lang="en" u="sng">
                <a:solidFill>
                  <a:schemeClr val="hlink"/>
                </a:solidFill>
                <a:hlinkClick r:id="rId3"/>
              </a:rPr>
              <a:t>DaFont</a:t>
            </a:r>
            <a:endParaRPr/>
          </a:p>
          <a:p>
            <a:pPr indent="-311150" lvl="0" marL="457200" rtl="0" algn="l">
              <a:spcBef>
                <a:spcPts val="0"/>
              </a:spcBef>
              <a:spcAft>
                <a:spcPts val="0"/>
              </a:spcAft>
              <a:buSzPts val="1300"/>
              <a:buChar char="●"/>
            </a:pPr>
            <a:r>
              <a:rPr lang="en" u="sng">
                <a:solidFill>
                  <a:schemeClr val="hlink"/>
                </a:solidFill>
                <a:hlinkClick r:id="rId4"/>
              </a:rPr>
              <a:t>FontSpace</a:t>
            </a:r>
            <a:endParaRPr/>
          </a:p>
          <a:p>
            <a:pPr indent="0" lvl="0" marL="0" rtl="0" algn="l">
              <a:spcBef>
                <a:spcPts val="1600"/>
              </a:spcBef>
              <a:spcAft>
                <a:spcPts val="1600"/>
              </a:spcAft>
              <a:buNone/>
            </a:pPr>
            <a:r>
              <a:rPr lang="en"/>
              <a:t>Are great places to download and use custom fonts</a:t>
            </a:r>
            <a:endParaRPr/>
          </a:p>
        </p:txBody>
      </p:sp>
      <p:sp>
        <p:nvSpPr>
          <p:cNvPr id="460" name="Google Shape;460;p49"/>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demonstration we are going to load in a custom </a:t>
            </a:r>
            <a:r>
              <a:rPr lang="en" u="sng">
                <a:solidFill>
                  <a:schemeClr val="hlink"/>
                </a:solidFill>
                <a:hlinkClick r:id="rId5"/>
              </a:rPr>
              <a:t>Google Fonts</a:t>
            </a:r>
            <a:endParaRPr/>
          </a:p>
          <a:p>
            <a:pPr indent="0" lvl="0" marL="0" rtl="0" algn="l">
              <a:spcBef>
                <a:spcPts val="1600"/>
              </a:spcBef>
              <a:spcAft>
                <a:spcPts val="1600"/>
              </a:spcAft>
              <a:buNone/>
            </a:pPr>
            <a:r>
              <a:rPr lang="en"/>
              <a:t>Google Fonts is a great site to get amazing professional looking fonts simply and easily for any project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Manual loading of fonts</a:t>
            </a:r>
            <a:endParaRPr/>
          </a:p>
        </p:txBody>
      </p:sp>
      <p:sp>
        <p:nvSpPr>
          <p:cNvPr id="466" name="Google Shape;466;p5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Open class-directory</a:t>
            </a:r>
            <a:endParaRPr/>
          </a:p>
          <a:p>
            <a:pPr indent="-311150" lvl="0" marL="457200" rtl="0" algn="l">
              <a:spcBef>
                <a:spcPts val="0"/>
              </a:spcBef>
              <a:spcAft>
                <a:spcPts val="0"/>
              </a:spcAft>
              <a:buSzPts val="1300"/>
              <a:buAutoNum type="arabicPeriod"/>
            </a:pPr>
            <a:r>
              <a:rPr lang="en"/>
              <a:t>Create a new html file called fonts.html</a:t>
            </a:r>
            <a:endParaRPr/>
          </a:p>
          <a:p>
            <a:pPr indent="-311150" lvl="0" marL="457200" rtl="0" algn="l">
              <a:spcBef>
                <a:spcPts val="0"/>
              </a:spcBef>
              <a:spcAft>
                <a:spcPts val="0"/>
              </a:spcAft>
              <a:buSzPts val="1300"/>
              <a:buAutoNum type="arabicPeriod"/>
            </a:pPr>
            <a:r>
              <a:rPr lang="en"/>
              <a:t>Go to </a:t>
            </a:r>
            <a:r>
              <a:rPr lang="en" u="sng">
                <a:solidFill>
                  <a:schemeClr val="hlink"/>
                </a:solidFill>
                <a:hlinkClick r:id="rId3"/>
              </a:rPr>
              <a:t>Google Fonts</a:t>
            </a:r>
            <a:r>
              <a:rPr lang="en"/>
              <a:t> and download a font</a:t>
            </a:r>
            <a:endParaRPr/>
          </a:p>
          <a:p>
            <a:pPr indent="-311150" lvl="0" marL="457200" rtl="0" algn="l">
              <a:spcBef>
                <a:spcPts val="0"/>
              </a:spcBef>
              <a:spcAft>
                <a:spcPts val="0"/>
              </a:spcAft>
              <a:buSzPts val="1300"/>
              <a:buAutoNum type="arabicPeriod"/>
            </a:pPr>
            <a:r>
              <a:rPr lang="en"/>
              <a:t>Unzip the file of the font you selected</a:t>
            </a:r>
            <a:endParaRPr/>
          </a:p>
          <a:p>
            <a:pPr indent="-311150" lvl="0" marL="457200" rtl="0" algn="l">
              <a:spcBef>
                <a:spcPts val="0"/>
              </a:spcBef>
              <a:spcAft>
                <a:spcPts val="0"/>
              </a:spcAft>
              <a:buSzPts val="1300"/>
              <a:buAutoNum type="arabicPeriod"/>
            </a:pPr>
            <a:r>
              <a:rPr lang="en"/>
              <a:t>Take that font file and place inside of class-directory/assets/fonts</a:t>
            </a:r>
            <a:endParaRPr/>
          </a:p>
          <a:p>
            <a:pPr indent="-311150" lvl="0" marL="457200" rtl="0" algn="l">
              <a:spcBef>
                <a:spcPts val="0"/>
              </a:spcBef>
              <a:spcAft>
                <a:spcPts val="0"/>
              </a:spcAft>
              <a:buSzPts val="1300"/>
              <a:buAutoNum type="arabicPeriod"/>
            </a:pPr>
            <a:r>
              <a:rPr lang="en"/>
              <a:t>Create a fonts.css file inside of class-directory/assets/stylesheets</a:t>
            </a:r>
            <a:endParaRPr/>
          </a:p>
          <a:p>
            <a:pPr indent="-311150" lvl="0" marL="457200" rtl="0" algn="l">
              <a:spcBef>
                <a:spcPts val="0"/>
              </a:spcBef>
              <a:spcAft>
                <a:spcPts val="0"/>
              </a:spcAft>
              <a:buSzPts val="1300"/>
              <a:buAutoNum type="arabicPeriod"/>
            </a:pPr>
            <a:r>
              <a:rPr lang="en"/>
              <a:t>Inside the CSS file link up @font-face rule for your downloaded font</a:t>
            </a:r>
            <a:endParaRPr/>
          </a:p>
          <a:p>
            <a:pPr indent="-311150" lvl="0" marL="457200" rtl="0" algn="l">
              <a:spcBef>
                <a:spcPts val="0"/>
              </a:spcBef>
              <a:spcAft>
                <a:spcPts val="0"/>
              </a:spcAft>
              <a:buSzPts val="1300"/>
              <a:buAutoNum type="arabicPeriod"/>
            </a:pPr>
            <a:r>
              <a:rPr lang="en"/>
              <a:t>Back to fonts.html link up fonts.css</a:t>
            </a:r>
            <a:endParaRPr/>
          </a:p>
          <a:p>
            <a:pPr indent="-311150" lvl="0" marL="457200" rtl="0" algn="l">
              <a:spcBef>
                <a:spcPts val="0"/>
              </a:spcBef>
              <a:spcAft>
                <a:spcPts val="0"/>
              </a:spcAft>
              <a:buSzPts val="1300"/>
              <a:buAutoNum type="arabicPeriod"/>
            </a:pPr>
            <a:r>
              <a:rPr lang="en"/>
              <a:t>Test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pic>
        <p:nvPicPr>
          <p:cNvPr id="471" name="Google Shape;471;p51"/>
          <p:cNvPicPr preferRelativeResize="0"/>
          <p:nvPr/>
        </p:nvPicPr>
        <p:blipFill>
          <a:blip r:embed="rId3">
            <a:alphaModFix/>
          </a:blip>
          <a:stretch>
            <a:fillRect/>
          </a:stretch>
        </p:blipFill>
        <p:spPr>
          <a:xfrm>
            <a:off x="2286000" y="1285875"/>
            <a:ext cx="4572000" cy="2571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Load fonts by CDN</a:t>
            </a:r>
            <a:endParaRPr/>
          </a:p>
        </p:txBody>
      </p:sp>
      <p:sp>
        <p:nvSpPr>
          <p:cNvPr id="477" name="Google Shape;477;p5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Create a file called fonts-cdn.html</a:t>
            </a:r>
            <a:endParaRPr/>
          </a:p>
          <a:p>
            <a:pPr indent="-311150" lvl="0" marL="457200" rtl="0" algn="l">
              <a:spcBef>
                <a:spcPts val="0"/>
              </a:spcBef>
              <a:spcAft>
                <a:spcPts val="0"/>
              </a:spcAft>
              <a:buSzPts val="1300"/>
              <a:buAutoNum type="arabicPeriod"/>
            </a:pPr>
            <a:r>
              <a:rPr lang="en"/>
              <a:t>Go back go </a:t>
            </a:r>
            <a:r>
              <a:rPr lang="en" u="sng">
                <a:solidFill>
                  <a:schemeClr val="hlink"/>
                </a:solidFill>
                <a:hlinkClick r:id="rId3"/>
              </a:rPr>
              <a:t>Google Fonts</a:t>
            </a:r>
            <a:endParaRPr/>
          </a:p>
          <a:p>
            <a:pPr indent="-311150" lvl="0" marL="457200" rtl="0" algn="l">
              <a:spcBef>
                <a:spcPts val="0"/>
              </a:spcBef>
              <a:spcAft>
                <a:spcPts val="0"/>
              </a:spcAft>
              <a:buSzPts val="1300"/>
              <a:buAutoNum type="arabicPeriod"/>
            </a:pPr>
            <a:r>
              <a:rPr lang="en"/>
              <a:t>Select the font you had prior</a:t>
            </a:r>
            <a:endParaRPr/>
          </a:p>
          <a:p>
            <a:pPr indent="-311150" lvl="0" marL="457200" rtl="0" algn="l">
              <a:spcBef>
                <a:spcPts val="0"/>
              </a:spcBef>
              <a:spcAft>
                <a:spcPts val="0"/>
              </a:spcAft>
              <a:buSzPts val="1300"/>
              <a:buAutoNum type="arabicPeriod"/>
            </a:pPr>
            <a:r>
              <a:rPr lang="en"/>
              <a:t>Highlight the &lt;link .../&gt;</a:t>
            </a:r>
            <a:endParaRPr/>
          </a:p>
          <a:p>
            <a:pPr indent="-311150" lvl="0" marL="457200" rtl="0" algn="l">
              <a:spcBef>
                <a:spcPts val="0"/>
              </a:spcBef>
              <a:spcAft>
                <a:spcPts val="0"/>
              </a:spcAft>
              <a:buSzPts val="1300"/>
              <a:buAutoNum type="arabicPeriod"/>
            </a:pPr>
            <a:r>
              <a:rPr lang="en"/>
              <a:t>Paste link in &lt;head&gt; of your HTML file</a:t>
            </a:r>
            <a:endParaRPr/>
          </a:p>
          <a:p>
            <a:pPr indent="-311150" lvl="0" marL="457200" rtl="0" algn="l">
              <a:spcBef>
                <a:spcPts val="0"/>
              </a:spcBef>
              <a:spcAft>
                <a:spcPts val="0"/>
              </a:spcAft>
              <a:buSzPts val="1300"/>
              <a:buAutoNum type="arabicPeriod"/>
            </a:pPr>
            <a:r>
              <a:rPr lang="en"/>
              <a:t>Create a new CSS file</a:t>
            </a:r>
            <a:endParaRPr/>
          </a:p>
          <a:p>
            <a:pPr indent="-298450" lvl="1" marL="914400" rtl="0" algn="l">
              <a:spcBef>
                <a:spcPts val="0"/>
              </a:spcBef>
              <a:spcAft>
                <a:spcPts val="0"/>
              </a:spcAft>
              <a:buSzPts val="1100"/>
              <a:buAutoNum type="alphaLcPeriod"/>
            </a:pPr>
            <a:r>
              <a:rPr lang="en"/>
              <a:t>assets/stylesheets/fonts-cdn.css</a:t>
            </a:r>
            <a:endParaRPr/>
          </a:p>
          <a:p>
            <a:pPr indent="-298450" lvl="1" marL="914400" rtl="0" algn="l">
              <a:spcBef>
                <a:spcPts val="0"/>
              </a:spcBef>
              <a:spcAft>
                <a:spcPts val="0"/>
              </a:spcAft>
              <a:buSzPts val="1100"/>
              <a:buAutoNum type="alphaLcPeriod"/>
            </a:pPr>
            <a:r>
              <a:rPr lang="en"/>
              <a:t>Create a CSS rule and paste in the font family</a:t>
            </a:r>
            <a:endParaRPr/>
          </a:p>
          <a:p>
            <a:pPr indent="-311150" lvl="0" marL="457200" rtl="0" algn="l">
              <a:spcBef>
                <a:spcPts val="0"/>
              </a:spcBef>
              <a:spcAft>
                <a:spcPts val="0"/>
              </a:spcAft>
              <a:buSzPts val="1300"/>
              <a:buAutoNum type="arabicPeriod"/>
            </a:pPr>
            <a:r>
              <a:rPr lang="en"/>
              <a:t>View your code in the browser</a:t>
            </a:r>
            <a:endParaRPr/>
          </a:p>
        </p:txBody>
      </p:sp>
      <p:pic>
        <p:nvPicPr>
          <p:cNvPr id="478" name="Google Shape;478;p52"/>
          <p:cNvPicPr preferRelativeResize="0"/>
          <p:nvPr/>
        </p:nvPicPr>
        <p:blipFill>
          <a:blip r:embed="rId4">
            <a:alphaModFix/>
          </a:blip>
          <a:stretch>
            <a:fillRect/>
          </a:stretch>
        </p:blipFill>
        <p:spPr>
          <a:xfrm>
            <a:off x="5445347" y="1346337"/>
            <a:ext cx="3359226" cy="33536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Recap</a:t>
            </a:r>
            <a:endParaRPr/>
          </a:p>
        </p:txBody>
      </p:sp>
      <p:sp>
        <p:nvSpPr>
          <p:cNvPr id="484" name="Google Shape;484;p5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Content delivery networks are the transparent backbone of the Internet in charge of content delivery</a:t>
            </a:r>
            <a:endParaRPr/>
          </a:p>
          <a:p>
            <a:pPr indent="-311150" lvl="0" marL="457200" rtl="0" algn="l">
              <a:spcBef>
                <a:spcPts val="0"/>
              </a:spcBef>
              <a:spcAft>
                <a:spcPts val="0"/>
              </a:spcAft>
              <a:buSzPts val="1300"/>
              <a:buChar char="●"/>
            </a:pPr>
            <a:r>
              <a:rPr lang="en"/>
              <a:t>No matter what you do or what type of content you consume chances are it is being powered by some type of CDN</a:t>
            </a:r>
            <a:endParaRPr/>
          </a:p>
          <a:p>
            <a:pPr indent="-311150" lvl="0" marL="457200" rtl="0" algn="l">
              <a:spcBef>
                <a:spcPts val="0"/>
              </a:spcBef>
              <a:spcAft>
                <a:spcPts val="0"/>
              </a:spcAft>
              <a:buSzPts val="1300"/>
              <a:buChar char="●"/>
            </a:pPr>
            <a:r>
              <a:rPr lang="en"/>
              <a:t>CDNs minimize the distance between users locations and the web servers allow for better performance</a:t>
            </a:r>
            <a:endParaRPr/>
          </a:p>
          <a:p>
            <a:pPr indent="-311150" lvl="0" marL="457200" rtl="0" algn="l">
              <a:spcBef>
                <a:spcPts val="0"/>
              </a:spcBef>
              <a:spcAft>
                <a:spcPts val="0"/>
              </a:spcAft>
              <a:buSzPts val="1300"/>
              <a:buChar char="●"/>
            </a:pPr>
            <a:r>
              <a:rPr lang="en"/>
              <a:t>Spreads out your content so it is not in a single location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54"/>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Git &amp; GitHub</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&amp; GitHub</a:t>
            </a:r>
            <a:endParaRPr/>
          </a:p>
        </p:txBody>
      </p:sp>
      <p:sp>
        <p:nvSpPr>
          <p:cNvPr id="495" name="Google Shape;495;p5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&amp; GitHub have been brought up on multiple </a:t>
            </a:r>
            <a:r>
              <a:rPr lang="en"/>
              <a:t>occasions</a:t>
            </a:r>
            <a:r>
              <a:rPr lang="en"/>
              <a:t> and it may not have sunk in yet what is being talked about</a:t>
            </a:r>
            <a:endParaRPr/>
          </a:p>
          <a:p>
            <a:pPr indent="0" lvl="0" marL="0" rtl="0" algn="l">
              <a:spcBef>
                <a:spcPts val="1600"/>
              </a:spcBef>
              <a:spcAft>
                <a:spcPts val="0"/>
              </a:spcAft>
              <a:buNone/>
            </a:pPr>
            <a:r>
              <a:rPr lang="en"/>
              <a:t>Git = Version Control</a:t>
            </a:r>
            <a:endParaRPr/>
          </a:p>
          <a:p>
            <a:pPr indent="0" lvl="0" marL="0" rtl="0" algn="l">
              <a:spcBef>
                <a:spcPts val="1600"/>
              </a:spcBef>
              <a:spcAft>
                <a:spcPts val="1600"/>
              </a:spcAft>
              <a:buNone/>
            </a:pPr>
            <a:r>
              <a:rPr lang="en"/>
              <a:t>GitHub = Platform that uses Git</a:t>
            </a:r>
            <a:endParaRPr/>
          </a:p>
        </p:txBody>
      </p:sp>
      <p:pic>
        <p:nvPicPr>
          <p:cNvPr id="496" name="Google Shape;496;p55"/>
          <p:cNvPicPr preferRelativeResize="0"/>
          <p:nvPr/>
        </p:nvPicPr>
        <p:blipFill>
          <a:blip r:embed="rId3">
            <a:alphaModFix/>
          </a:blip>
          <a:stretch>
            <a:fillRect/>
          </a:stretch>
        </p:blipFill>
        <p:spPr>
          <a:xfrm>
            <a:off x="5155800" y="670325"/>
            <a:ext cx="3042275" cy="3802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Submit Homework</a:t>
            </a:r>
            <a:endParaRPr/>
          </a:p>
        </p:txBody>
      </p:sp>
      <p:sp>
        <p:nvSpPr>
          <p:cNvPr id="391" name="Google Shape;391;p38"/>
          <p:cNvSpPr txBox="1"/>
          <p:nvPr>
            <p:ph idx="1" type="body"/>
          </p:nvPr>
        </p:nvSpPr>
        <p:spPr>
          <a:xfrm>
            <a:off x="1297500" y="1567550"/>
            <a:ext cx="3485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Make sure you submitted your Invision URL on Canvas</a:t>
            </a:r>
            <a:endParaRPr/>
          </a:p>
        </p:txBody>
      </p:sp>
      <p:pic>
        <p:nvPicPr>
          <p:cNvPr id="392" name="Google Shape;392;p38"/>
          <p:cNvPicPr preferRelativeResize="0"/>
          <p:nvPr/>
        </p:nvPicPr>
        <p:blipFill>
          <a:blip r:embed="rId3">
            <a:alphaModFix/>
          </a:blip>
          <a:stretch>
            <a:fillRect/>
          </a:stretch>
        </p:blipFill>
        <p:spPr>
          <a:xfrm>
            <a:off x="5061900" y="1052275"/>
            <a:ext cx="3530850" cy="3530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5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Git?</a:t>
            </a:r>
            <a:endParaRPr/>
          </a:p>
        </p:txBody>
      </p:sp>
      <p:sp>
        <p:nvSpPr>
          <p:cNvPr id="502" name="Google Shape;502;p56"/>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is a free and open source distributed version control system designed to handle everything from small to very large projects with speed and efficiency” - git</a:t>
            </a:r>
            <a:endParaRPr/>
          </a:p>
          <a:p>
            <a:pPr indent="0" lvl="0" marL="0" rtl="0" algn="l">
              <a:spcBef>
                <a:spcPts val="1600"/>
              </a:spcBef>
              <a:spcAft>
                <a:spcPts val="0"/>
              </a:spcAft>
              <a:buNone/>
            </a:pPr>
            <a:r>
              <a:rPr lang="en"/>
              <a:t>Git is a Version Control System</a:t>
            </a:r>
            <a:endParaRPr/>
          </a:p>
          <a:p>
            <a:pPr indent="0" lvl="0" marL="0" rtl="0" algn="l">
              <a:spcBef>
                <a:spcPts val="1600"/>
              </a:spcBef>
              <a:spcAft>
                <a:spcPts val="1600"/>
              </a:spcAft>
              <a:buNone/>
            </a:pPr>
            <a:r>
              <a:rPr lang="en"/>
              <a:t>Version control is a system that records changes to a file or set of files over time so you can recall specific version later</a:t>
            </a:r>
            <a:endParaRPr/>
          </a:p>
        </p:txBody>
      </p:sp>
      <p:pic>
        <p:nvPicPr>
          <p:cNvPr descr="Related image" id="503" name="Google Shape;503;p56"/>
          <p:cNvPicPr preferRelativeResize="0"/>
          <p:nvPr/>
        </p:nvPicPr>
        <p:blipFill>
          <a:blip r:embed="rId3">
            <a:alphaModFix/>
          </a:blip>
          <a:stretch>
            <a:fillRect/>
          </a:stretch>
        </p:blipFill>
        <p:spPr>
          <a:xfrm>
            <a:off x="4996475" y="1138825"/>
            <a:ext cx="3339926" cy="33399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pic>
        <p:nvPicPr>
          <p:cNvPr descr="Github for Noobs is a great way to become familiar with the basics of Git and GitHub.&#10;&#10;This first lesson is about the history of the two. Where did Git come from? Who made it, and why?&#10;&#10;What is the difference between Git and GitHub?&#10;&#10;All these questions and more are answered in this first video in a series called: GITHUB FOR NOOBS!&#10;&#10;- - -&#10;&#10;This video was sponsored by the DevTips Patron Community - https://www.patreon.com/DevTips&#10;&#10;Listen to Travis' Podcast - http://www.travandlos.com/&#10;&#10;Get awesomeness emailed to you every thursday - http://travisneilson.com/notes &#10;&#10;You should follow DevTips on Twitter - https://twitter.com/DevTipsShow" id="508" name="Google Shape;508;p57" title="GitHub for Noobs (1/4) – A Short History">
            <a:hlinkClick r:id="rId3"/>
          </p:cNvPr>
          <p:cNvPicPr preferRelativeResize="0"/>
          <p:nvPr/>
        </p:nvPicPr>
        <p:blipFill>
          <a:blip r:embed="rId4">
            <a:alphaModFix/>
          </a:blip>
          <a:stretch>
            <a:fillRect/>
          </a:stretch>
        </p:blipFill>
        <p:spPr>
          <a:xfrm>
            <a:off x="1186158" y="32375"/>
            <a:ext cx="6771667" cy="5078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pic>
        <p:nvPicPr>
          <p:cNvPr descr="Today we look at how Git and Github are used. It's not hard, don't be SCARED :P&#10;&#10;- - -&#10;&#10;This video was sponsored by the DevTips Patron Community - https://www.patreon.com/DevTips&#10;&#10;Listen to Travis' Podcast - http://www.travandlos.com/&#10;&#10;Get awesomeness emailed to you every thursday - http://travisneilson.com/notes &#10;&#10;You should follow DevTips on Twitter - https://twitter.com/DevTipsShow" id="513" name="Google Shape;513;p58" title="GitHub for Noobs (2/4) – Common Workflows">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5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Furthering Git and GitHub knowledge</a:t>
            </a:r>
            <a:endParaRPr/>
          </a:p>
        </p:txBody>
      </p:sp>
      <p:pic>
        <p:nvPicPr>
          <p:cNvPr descr="In today's video we start with git using GitHub's Desktop App. It's super easy!&#10;&#10;- - -&#10;&#10;This video was sponsored by the DevTips Patron Community - https://www.patreon.com/DevTips&#10;&#10;Listen to Travis' Podcast - http://www.travandlos.com/&#10;&#10;Get awesomeness emailed to you every thursday - http://travisneilson.com/notes &#10;&#10;You should follow DevTips on Twitter - https://twitter.com/DevTipsShow" id="519" name="Google Shape;519;p59" title="GitHub for Noobs (3/4) Using the GitHub Desktop App">
            <a:hlinkClick r:id="rId3"/>
          </p:cNvPr>
          <p:cNvPicPr preferRelativeResize="0"/>
          <p:nvPr/>
        </p:nvPicPr>
        <p:blipFill>
          <a:blip r:embed="rId4">
            <a:alphaModFix/>
          </a:blip>
          <a:stretch>
            <a:fillRect/>
          </a:stretch>
        </p:blipFill>
        <p:spPr>
          <a:xfrm>
            <a:off x="268975" y="1460250"/>
            <a:ext cx="4114800" cy="3086100"/>
          </a:xfrm>
          <a:prstGeom prst="rect">
            <a:avLst/>
          </a:prstGeom>
          <a:noFill/>
          <a:ln>
            <a:noFill/>
          </a:ln>
        </p:spPr>
      </p:pic>
      <p:pic>
        <p:nvPicPr>
          <p:cNvPr descr="Now that we are comfortable with Git and Github, let's make it all work on the command line like a boss!&#10;&#10;- - -&#10;&#10;This video was sponsored by the DevTips Patron Community - https://www.patreon.com/DevTips&#10;&#10;Listen to Travis' Podcast - http://www.travandlos.com/&#10;&#10;Get awesomeness emailed to you every thursday - http://travisneilson.com/notes &#10;&#10;You should follow DevTips on Twitter - https://twitter.com/DevTipsShow" id="520" name="Google Shape;520;p59" title="GitHub for Noobs (4/4) Using the Command Line">
            <a:hlinkClick r:id="rId5"/>
          </p:cNvPr>
          <p:cNvPicPr preferRelativeResize="0"/>
          <p:nvPr/>
        </p:nvPicPr>
        <p:blipFill>
          <a:blip r:embed="rId6">
            <a:alphaModFix/>
          </a:blip>
          <a:stretch>
            <a:fillRect/>
          </a:stretch>
        </p:blipFill>
        <p:spPr>
          <a:xfrm>
            <a:off x="4682525" y="1460250"/>
            <a:ext cx="4114800" cy="3086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60"/>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Deploy Site Using GitHub Desktop</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6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Preface</a:t>
            </a:r>
            <a:endParaRPr/>
          </a:p>
        </p:txBody>
      </p:sp>
      <p:sp>
        <p:nvSpPr>
          <p:cNvPr id="531" name="Google Shape;531;p61"/>
          <p:cNvSpPr txBox="1"/>
          <p:nvPr>
            <p:ph idx="1" type="body"/>
          </p:nvPr>
        </p:nvSpPr>
        <p:spPr>
          <a:xfrm>
            <a:off x="1297500" y="1567550"/>
            <a:ext cx="7038900" cy="31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workflow is a bit different than what will be demonstrated in this lecture. I do not use GitHub desktop professionally. However, that doesn’t mean it is not an acceptable tool to use in professional or personal environment. Tools are meant to get a job done and at the end of the day that’s all that matters is the job gets done.</a:t>
            </a:r>
            <a:endParaRPr/>
          </a:p>
          <a:p>
            <a:pPr indent="0" lvl="0" marL="0" rtl="0" algn="l">
              <a:spcBef>
                <a:spcPts val="1600"/>
              </a:spcBef>
              <a:spcAft>
                <a:spcPts val="0"/>
              </a:spcAft>
              <a:buNone/>
            </a:pPr>
            <a:r>
              <a:rPr lang="en"/>
              <a:t>Because of this you may find differing material and resources online. All that is completely acceptable to follow if it works for you or others. </a:t>
            </a:r>
            <a:endParaRPr/>
          </a:p>
          <a:p>
            <a:pPr indent="0" lvl="0" marL="0" rtl="0" algn="l">
              <a:spcBef>
                <a:spcPts val="1600"/>
              </a:spcBef>
              <a:spcAft>
                <a:spcPts val="0"/>
              </a:spcAft>
              <a:buNone/>
            </a:pPr>
            <a:r>
              <a:rPr lang="en"/>
              <a:t>Good YouTube Series:</a:t>
            </a:r>
            <a:endParaRPr/>
          </a:p>
          <a:p>
            <a:pPr indent="-311150" lvl="0" marL="457200" rtl="0" algn="l">
              <a:spcBef>
                <a:spcPts val="1600"/>
              </a:spcBef>
              <a:spcAft>
                <a:spcPts val="0"/>
              </a:spcAft>
              <a:buSzPts val="1300"/>
              <a:buAutoNum type="arabicPeriod"/>
            </a:pPr>
            <a:r>
              <a:rPr lang="en" u="sng">
                <a:solidFill>
                  <a:schemeClr val="hlink"/>
                </a:solidFill>
                <a:hlinkClick r:id="rId3"/>
              </a:rPr>
              <a:t>Getting Started With GitHub Part 1</a:t>
            </a:r>
            <a:endParaRPr/>
          </a:p>
          <a:p>
            <a:pPr indent="-311150" lvl="0" marL="457200" rtl="0" algn="l">
              <a:spcBef>
                <a:spcPts val="0"/>
              </a:spcBef>
              <a:spcAft>
                <a:spcPts val="0"/>
              </a:spcAft>
              <a:buSzPts val="1300"/>
              <a:buAutoNum type="arabicPeriod"/>
            </a:pPr>
            <a:r>
              <a:rPr lang="en" u="sng">
                <a:solidFill>
                  <a:schemeClr val="hlink"/>
                </a:solidFill>
                <a:hlinkClick r:id="rId4"/>
              </a:rPr>
              <a:t>Getting Started With GitHub Part 2</a:t>
            </a:r>
            <a:endParaRPr/>
          </a:p>
          <a:p>
            <a:pPr indent="-311150" lvl="0" marL="457200" rtl="0" algn="l">
              <a:spcBef>
                <a:spcPts val="0"/>
              </a:spcBef>
              <a:spcAft>
                <a:spcPts val="0"/>
              </a:spcAft>
              <a:buSzPts val="1300"/>
              <a:buAutoNum type="arabicPeriod"/>
            </a:pPr>
            <a:r>
              <a:rPr lang="en" u="sng">
                <a:solidFill>
                  <a:schemeClr val="hlink"/>
                </a:solidFill>
                <a:hlinkClick r:id="rId5"/>
              </a:rPr>
              <a:t>Getting Started With GitHub Part 3</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6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GitHub Desktop?</a:t>
            </a:r>
            <a:endParaRPr/>
          </a:p>
        </p:txBody>
      </p:sp>
      <p:sp>
        <p:nvSpPr>
          <p:cNvPr id="537" name="Google Shape;537;p62"/>
          <p:cNvSpPr txBox="1"/>
          <p:nvPr>
            <p:ph idx="1" type="body"/>
          </p:nvPr>
        </p:nvSpPr>
        <p:spPr>
          <a:xfrm>
            <a:off x="1297500" y="1567550"/>
            <a:ext cx="36987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Desktop is a Graphical User Interface for interacting with GitHub</a:t>
            </a:r>
            <a:endParaRPr/>
          </a:p>
          <a:p>
            <a:pPr indent="0" lvl="0" marL="0" rtl="0" algn="l">
              <a:spcBef>
                <a:spcPts val="1600"/>
              </a:spcBef>
              <a:spcAft>
                <a:spcPts val="0"/>
              </a:spcAft>
              <a:buNone/>
            </a:pPr>
            <a:r>
              <a:rPr lang="en"/>
              <a:t>Available on MacOS and Windows</a:t>
            </a:r>
            <a:endParaRPr/>
          </a:p>
          <a:p>
            <a:pPr indent="0" lvl="0" marL="0" rtl="0" algn="l">
              <a:spcBef>
                <a:spcPts val="1600"/>
              </a:spcBef>
              <a:spcAft>
                <a:spcPts val="0"/>
              </a:spcAft>
              <a:buNone/>
            </a:pPr>
            <a:r>
              <a:rPr lang="en"/>
              <a:t>Designed by the folks at GitHub</a:t>
            </a:r>
            <a:endParaRPr/>
          </a:p>
          <a:p>
            <a:pPr indent="0" lvl="0" marL="0" rtl="0" algn="l">
              <a:spcBef>
                <a:spcPts val="1600"/>
              </a:spcBef>
              <a:spcAft>
                <a:spcPts val="0"/>
              </a:spcAft>
              <a:buNone/>
            </a:pPr>
            <a:r>
              <a:rPr lang="en"/>
              <a:t>Free</a:t>
            </a:r>
            <a:endParaRPr/>
          </a:p>
          <a:p>
            <a:pPr indent="0" lvl="0" marL="0" rtl="0" algn="l">
              <a:spcBef>
                <a:spcPts val="1600"/>
              </a:spcBef>
              <a:spcAft>
                <a:spcPts val="1600"/>
              </a:spcAft>
              <a:buNone/>
            </a:pPr>
            <a:r>
              <a:t/>
            </a:r>
            <a:endParaRPr/>
          </a:p>
        </p:txBody>
      </p:sp>
      <p:pic>
        <p:nvPicPr>
          <p:cNvPr id="538" name="Google Shape;538;p62"/>
          <p:cNvPicPr preferRelativeResize="0"/>
          <p:nvPr/>
        </p:nvPicPr>
        <p:blipFill>
          <a:blip r:embed="rId3">
            <a:alphaModFix/>
          </a:blip>
          <a:stretch>
            <a:fillRect/>
          </a:stretch>
        </p:blipFill>
        <p:spPr>
          <a:xfrm>
            <a:off x="5188150" y="1643563"/>
            <a:ext cx="3698700" cy="275916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6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GitHub Desktop</a:t>
            </a:r>
            <a:endParaRPr/>
          </a:p>
        </p:txBody>
      </p:sp>
      <p:sp>
        <p:nvSpPr>
          <p:cNvPr id="544" name="Google Shape;544;p6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u="sng">
                <a:solidFill>
                  <a:schemeClr val="hlink"/>
                </a:solidFill>
                <a:hlinkClick r:id="rId3"/>
              </a:rPr>
              <a:t>Download GitHub Desktop</a:t>
            </a:r>
            <a:endParaRPr/>
          </a:p>
          <a:p>
            <a:pPr indent="-311150" lvl="0" marL="457200" rtl="0" algn="l">
              <a:spcBef>
                <a:spcPts val="0"/>
              </a:spcBef>
              <a:spcAft>
                <a:spcPts val="0"/>
              </a:spcAft>
              <a:buSzPts val="1300"/>
              <a:buAutoNum type="arabicPeriod"/>
            </a:pPr>
            <a:r>
              <a:rPr lang="en"/>
              <a:t>Install GitHub Desktop (locate GitHubDesktop.zip on your file system)</a:t>
            </a:r>
            <a:endParaRPr/>
          </a:p>
          <a:p>
            <a:pPr indent="-311150" lvl="0" marL="457200" rtl="0" algn="l">
              <a:spcBef>
                <a:spcPts val="0"/>
              </a:spcBef>
              <a:spcAft>
                <a:spcPts val="0"/>
              </a:spcAft>
              <a:buSzPts val="1300"/>
              <a:buAutoNum type="arabicPeriod"/>
            </a:pPr>
            <a:r>
              <a:rPr lang="en"/>
              <a:t>Once installed you will be prompted to enter your GitHub.com credentials</a:t>
            </a:r>
            <a:endParaRPr/>
          </a:p>
          <a:p>
            <a:pPr indent="-311150" lvl="0" marL="457200" rtl="0" algn="l">
              <a:spcBef>
                <a:spcPts val="0"/>
              </a:spcBef>
              <a:spcAft>
                <a:spcPts val="0"/>
              </a:spcAft>
              <a:buSzPts val="1300"/>
              <a:buAutoNum type="arabicPeriod"/>
            </a:pPr>
            <a:r>
              <a:rPr lang="en"/>
              <a:t>Step through the rest of the steps, you may receive an e-mail a 3rd party app has authorized your account</a:t>
            </a:r>
            <a:endParaRPr/>
          </a:p>
          <a:p>
            <a:pPr indent="0" lvl="0" marL="45720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6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up your first Repo</a:t>
            </a:r>
            <a:endParaRPr/>
          </a:p>
        </p:txBody>
      </p:sp>
      <p:sp>
        <p:nvSpPr>
          <p:cNvPr id="550" name="Google Shape;550;p64"/>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Create a new project and publish?</a:t>
            </a:r>
            <a:endParaRPr/>
          </a:p>
          <a:p>
            <a:pPr indent="-298450" lvl="1" marL="914400" rtl="0" algn="l">
              <a:spcBef>
                <a:spcPts val="0"/>
              </a:spcBef>
              <a:spcAft>
                <a:spcPts val="0"/>
              </a:spcAft>
              <a:buSzPts val="1100"/>
              <a:buChar char="○"/>
            </a:pPr>
            <a:r>
              <a:rPr lang="en"/>
              <a:t>You don’t have Git files in your project</a:t>
            </a:r>
            <a:endParaRPr/>
          </a:p>
          <a:p>
            <a:pPr indent="-311150" lvl="0" marL="457200" rtl="0" algn="l">
              <a:spcBef>
                <a:spcPts val="0"/>
              </a:spcBef>
              <a:spcAft>
                <a:spcPts val="0"/>
              </a:spcAft>
              <a:buSzPts val="1300"/>
              <a:buChar char="●"/>
            </a:pPr>
            <a:r>
              <a:rPr lang="en"/>
              <a:t>Add an existing project and publish?</a:t>
            </a:r>
            <a:endParaRPr/>
          </a:p>
          <a:p>
            <a:pPr indent="-298450" lvl="1" marL="914400" rtl="0" algn="l">
              <a:spcBef>
                <a:spcPts val="0"/>
              </a:spcBef>
              <a:spcAft>
                <a:spcPts val="0"/>
              </a:spcAft>
              <a:buSzPts val="1100"/>
              <a:buChar char="○"/>
            </a:pPr>
            <a:r>
              <a:rPr lang="en"/>
              <a:t>You have Git files in your project</a:t>
            </a:r>
            <a:endParaRPr/>
          </a:p>
          <a:p>
            <a:pPr indent="-311150" lvl="0" marL="457200" rtl="0" algn="l">
              <a:spcBef>
                <a:spcPts val="0"/>
              </a:spcBef>
              <a:spcAft>
                <a:spcPts val="0"/>
              </a:spcAft>
              <a:buSzPts val="1300"/>
              <a:buChar char="●"/>
            </a:pPr>
            <a:r>
              <a:rPr lang="en"/>
              <a:t>Clone an existing project from GitHub?</a:t>
            </a:r>
            <a:endParaRPr/>
          </a:p>
          <a:p>
            <a:pPr indent="-298450" lvl="1" marL="914400" rtl="0" algn="l">
              <a:spcBef>
                <a:spcPts val="0"/>
              </a:spcBef>
              <a:spcAft>
                <a:spcPts val="0"/>
              </a:spcAft>
              <a:buSzPts val="1100"/>
              <a:buChar char="○"/>
            </a:pPr>
            <a:r>
              <a:rPr lang="en"/>
              <a:t>There’s code already on GitHub you want to download and work on</a:t>
            </a:r>
            <a:endParaRPr/>
          </a:p>
        </p:txBody>
      </p:sp>
      <p:pic>
        <p:nvPicPr>
          <p:cNvPr id="551" name="Google Shape;551;p64"/>
          <p:cNvPicPr preferRelativeResize="0"/>
          <p:nvPr/>
        </p:nvPicPr>
        <p:blipFill>
          <a:blip r:embed="rId3">
            <a:alphaModFix/>
          </a:blip>
          <a:stretch>
            <a:fillRect/>
          </a:stretch>
        </p:blipFill>
        <p:spPr>
          <a:xfrm>
            <a:off x="741789" y="1567550"/>
            <a:ext cx="4085086" cy="2911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6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new project</a:t>
            </a:r>
            <a:endParaRPr/>
          </a:p>
        </p:txBody>
      </p:sp>
      <p:sp>
        <p:nvSpPr>
          <p:cNvPr id="557" name="Google Shape;557;p65"/>
          <p:cNvSpPr txBox="1"/>
          <p:nvPr>
            <p:ph idx="1" type="body"/>
          </p:nvPr>
        </p:nvSpPr>
        <p:spPr>
          <a:xfrm>
            <a:off x="1297500" y="1567550"/>
            <a:ext cx="3403200" cy="3450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Name your project</a:t>
            </a:r>
            <a:endParaRPr/>
          </a:p>
          <a:p>
            <a:pPr indent="-311150" lvl="0" marL="457200" rtl="0" algn="l">
              <a:spcBef>
                <a:spcPts val="0"/>
              </a:spcBef>
              <a:spcAft>
                <a:spcPts val="0"/>
              </a:spcAft>
              <a:buSzPts val="1300"/>
              <a:buChar char="●"/>
            </a:pPr>
            <a:r>
              <a:rPr lang="en"/>
              <a:t>Write Description</a:t>
            </a:r>
            <a:endParaRPr/>
          </a:p>
          <a:p>
            <a:pPr indent="-311150" lvl="0" marL="457200" rtl="0" algn="l">
              <a:spcBef>
                <a:spcPts val="0"/>
              </a:spcBef>
              <a:spcAft>
                <a:spcPts val="0"/>
              </a:spcAft>
              <a:buSzPts val="1300"/>
              <a:buChar char="●"/>
            </a:pPr>
            <a:r>
              <a:rPr lang="en"/>
              <a:t>Where do you want your Repo to reside on your filesystem?</a:t>
            </a:r>
            <a:endParaRPr/>
          </a:p>
          <a:p>
            <a:pPr indent="-311150" lvl="0" marL="457200" rtl="0" algn="l">
              <a:spcBef>
                <a:spcPts val="0"/>
              </a:spcBef>
              <a:spcAft>
                <a:spcPts val="0"/>
              </a:spcAft>
              <a:buSzPts val="1300"/>
              <a:buChar char="●"/>
            </a:pPr>
            <a:r>
              <a:rPr lang="en"/>
              <a:t>Initialize with README?</a:t>
            </a:r>
            <a:endParaRPr/>
          </a:p>
          <a:p>
            <a:pPr indent="-298450" lvl="1" marL="914400" rtl="0" algn="l">
              <a:spcBef>
                <a:spcPts val="0"/>
              </a:spcBef>
              <a:spcAft>
                <a:spcPts val="0"/>
              </a:spcAft>
              <a:buSzPts val="1100"/>
              <a:buChar char="○"/>
            </a:pPr>
            <a:r>
              <a:rPr lang="en"/>
              <a:t>A README is information about your project like installation instruction(s), how to use, FAQs, etc.</a:t>
            </a:r>
            <a:endParaRPr/>
          </a:p>
          <a:p>
            <a:pPr indent="-311150" lvl="0" marL="457200" rtl="0" algn="l">
              <a:spcBef>
                <a:spcPts val="0"/>
              </a:spcBef>
              <a:spcAft>
                <a:spcPts val="0"/>
              </a:spcAft>
              <a:buSzPts val="1300"/>
              <a:buChar char="●"/>
            </a:pPr>
            <a:r>
              <a:rPr lang="en"/>
              <a:t>Git Ignore</a:t>
            </a:r>
            <a:endParaRPr/>
          </a:p>
          <a:p>
            <a:pPr indent="-298450" lvl="1" marL="914400" rtl="0" algn="l">
              <a:spcBef>
                <a:spcPts val="0"/>
              </a:spcBef>
              <a:spcAft>
                <a:spcPts val="0"/>
              </a:spcAft>
              <a:buSzPts val="1100"/>
              <a:buChar char="○"/>
            </a:pPr>
            <a:r>
              <a:rPr lang="en"/>
              <a:t>Files you don’t want in GitHub </a:t>
            </a:r>
            <a:endParaRPr/>
          </a:p>
          <a:p>
            <a:pPr indent="-311150" lvl="0" marL="457200" rtl="0" algn="l">
              <a:spcBef>
                <a:spcPts val="0"/>
              </a:spcBef>
              <a:spcAft>
                <a:spcPts val="0"/>
              </a:spcAft>
              <a:buSzPts val="1300"/>
              <a:buChar char="●"/>
            </a:pPr>
            <a:r>
              <a:rPr lang="en"/>
              <a:t>License</a:t>
            </a:r>
            <a:endParaRPr/>
          </a:p>
          <a:p>
            <a:pPr indent="-298450" lvl="1" marL="914400" rtl="0" algn="l">
              <a:spcBef>
                <a:spcPts val="0"/>
              </a:spcBef>
              <a:spcAft>
                <a:spcPts val="0"/>
              </a:spcAft>
              <a:buSzPts val="1100"/>
              <a:buChar char="○"/>
            </a:pPr>
            <a:r>
              <a:rPr lang="en"/>
              <a:t>Copyright protections</a:t>
            </a:r>
            <a:endParaRPr/>
          </a:p>
          <a:p>
            <a:pPr indent="0" lvl="0" marL="0" rtl="0" algn="l">
              <a:spcBef>
                <a:spcPts val="1600"/>
              </a:spcBef>
              <a:spcAft>
                <a:spcPts val="1600"/>
              </a:spcAft>
              <a:buNone/>
            </a:pPr>
            <a:r>
              <a:rPr i="1" lang="en"/>
              <a:t>Creating this will create a new folder with your essential Git files</a:t>
            </a:r>
            <a:endParaRPr i="1"/>
          </a:p>
        </p:txBody>
      </p:sp>
      <p:pic>
        <p:nvPicPr>
          <p:cNvPr id="558" name="Google Shape;558;p65"/>
          <p:cNvPicPr preferRelativeResize="0"/>
          <p:nvPr/>
        </p:nvPicPr>
        <p:blipFill rotWithShape="1">
          <a:blip r:embed="rId3">
            <a:alphaModFix/>
          </a:blip>
          <a:srcRect b="0" l="0" r="0" t="0"/>
          <a:stretch/>
        </p:blipFill>
        <p:spPr>
          <a:xfrm>
            <a:off x="4864224" y="1567550"/>
            <a:ext cx="4042496" cy="291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Week Review</a:t>
            </a:r>
            <a:endParaRPr/>
          </a:p>
        </p:txBody>
      </p:sp>
      <p:sp>
        <p:nvSpPr>
          <p:cNvPr id="398" name="Google Shape;398;p39"/>
          <p:cNvSpPr txBox="1"/>
          <p:nvPr>
            <p:ph idx="1" type="body"/>
          </p:nvPr>
        </p:nvSpPr>
        <p:spPr>
          <a:xfrm>
            <a:off x="3115350" y="13078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Working with Invision</a:t>
            </a:r>
            <a:endParaRPr/>
          </a:p>
          <a:p>
            <a:pPr indent="-311150" lvl="0" marL="457200" rtl="0" algn="l">
              <a:spcBef>
                <a:spcPts val="0"/>
              </a:spcBef>
              <a:spcAft>
                <a:spcPts val="0"/>
              </a:spcAft>
              <a:buSzPts val="1300"/>
              <a:buChar char="●"/>
            </a:pPr>
            <a:r>
              <a:rPr lang="en"/>
              <a:t>Advanced CSS</a:t>
            </a:r>
            <a:endParaRPr/>
          </a:p>
          <a:p>
            <a:pPr indent="-298450" lvl="1" marL="914400" rtl="0" algn="l">
              <a:spcBef>
                <a:spcPts val="0"/>
              </a:spcBef>
              <a:spcAft>
                <a:spcPts val="0"/>
              </a:spcAft>
              <a:buSzPts val="1100"/>
              <a:buChar char="○"/>
            </a:pPr>
            <a:r>
              <a:rPr lang="en"/>
              <a:t>Rounded Corners</a:t>
            </a:r>
            <a:endParaRPr/>
          </a:p>
          <a:p>
            <a:pPr indent="-298450" lvl="1" marL="914400" rtl="0" algn="l">
              <a:spcBef>
                <a:spcPts val="0"/>
              </a:spcBef>
              <a:spcAft>
                <a:spcPts val="0"/>
              </a:spcAft>
              <a:buSzPts val="1100"/>
              <a:buChar char="○"/>
            </a:pPr>
            <a:r>
              <a:rPr lang="en"/>
              <a:t>Box Shadows</a:t>
            </a:r>
            <a:endParaRPr/>
          </a:p>
          <a:p>
            <a:pPr indent="-298450" lvl="1" marL="914400" rtl="0" algn="l">
              <a:spcBef>
                <a:spcPts val="0"/>
              </a:spcBef>
              <a:spcAft>
                <a:spcPts val="0"/>
              </a:spcAft>
              <a:buSzPts val="1100"/>
              <a:buChar char="○"/>
            </a:pPr>
            <a:r>
              <a:rPr lang="en"/>
              <a:t>Transitions</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6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Publish Repository</a:t>
            </a:r>
            <a:endParaRPr/>
          </a:p>
        </p:txBody>
      </p:sp>
      <p:sp>
        <p:nvSpPr>
          <p:cNvPr id="564" name="Google Shape;564;p66"/>
          <p:cNvSpPr txBox="1"/>
          <p:nvPr>
            <p:ph idx="1" type="body"/>
          </p:nvPr>
        </p:nvSpPr>
        <p:spPr>
          <a:xfrm>
            <a:off x="1297500" y="1567550"/>
            <a:ext cx="3403200" cy="16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top right corner press “Publish Repository”</a:t>
            </a:r>
            <a:endParaRPr/>
          </a:p>
          <a:p>
            <a:pPr indent="0" lvl="0" marL="0" rtl="0" algn="l">
              <a:spcBef>
                <a:spcPts val="1600"/>
              </a:spcBef>
              <a:spcAft>
                <a:spcPts val="0"/>
              </a:spcAft>
              <a:buNone/>
            </a:pPr>
            <a:r>
              <a:rPr lang="en"/>
              <a:t>Now go to: github.com/:username/:repo-name</a:t>
            </a:r>
            <a:endParaRPr/>
          </a:p>
          <a:p>
            <a:pPr indent="0" lvl="0" marL="0" rtl="0" algn="l">
              <a:spcBef>
                <a:spcPts val="1600"/>
              </a:spcBef>
              <a:spcAft>
                <a:spcPts val="0"/>
              </a:spcAft>
              <a:buNone/>
            </a:pPr>
            <a:r>
              <a:rPr lang="en"/>
              <a:t>And you should see something like: </a:t>
            </a:r>
            <a:endParaRPr/>
          </a:p>
          <a:p>
            <a:pPr indent="0" lvl="0" marL="0" rtl="0" algn="l">
              <a:spcBef>
                <a:spcPts val="1600"/>
              </a:spcBef>
              <a:spcAft>
                <a:spcPts val="1600"/>
              </a:spcAft>
              <a:buNone/>
            </a:pPr>
            <a:r>
              <a:t/>
            </a:r>
            <a:endParaRPr/>
          </a:p>
        </p:txBody>
      </p:sp>
      <p:pic>
        <p:nvPicPr>
          <p:cNvPr id="565" name="Google Shape;565;p66"/>
          <p:cNvPicPr preferRelativeResize="0"/>
          <p:nvPr/>
        </p:nvPicPr>
        <p:blipFill>
          <a:blip r:embed="rId3">
            <a:alphaModFix/>
          </a:blip>
          <a:stretch>
            <a:fillRect/>
          </a:stretch>
        </p:blipFill>
        <p:spPr>
          <a:xfrm>
            <a:off x="4700700" y="1451050"/>
            <a:ext cx="4138499" cy="2980337"/>
          </a:xfrm>
          <a:prstGeom prst="rect">
            <a:avLst/>
          </a:prstGeom>
          <a:noFill/>
          <a:ln>
            <a:noFill/>
          </a:ln>
        </p:spPr>
      </p:pic>
      <p:pic>
        <p:nvPicPr>
          <p:cNvPr id="566" name="Google Shape;566;p66"/>
          <p:cNvPicPr preferRelativeResize="0"/>
          <p:nvPr/>
        </p:nvPicPr>
        <p:blipFill>
          <a:blip r:embed="rId4">
            <a:alphaModFix/>
          </a:blip>
          <a:stretch>
            <a:fillRect/>
          </a:stretch>
        </p:blipFill>
        <p:spPr>
          <a:xfrm>
            <a:off x="953225" y="3386750"/>
            <a:ext cx="3747474" cy="1111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67"/>
          <p:cNvSpPr txBox="1"/>
          <p:nvPr>
            <p:ph type="title"/>
          </p:nvPr>
        </p:nvSpPr>
        <p:spPr>
          <a:xfrm>
            <a:off x="1058275" y="568575"/>
            <a:ext cx="8018700" cy="5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Congratulations you’ve just published to GitHub!!!</a:t>
            </a:r>
            <a:endParaRPr/>
          </a:p>
        </p:txBody>
      </p:sp>
      <p:pic>
        <p:nvPicPr>
          <p:cNvPr id="572" name="Google Shape;572;p67"/>
          <p:cNvPicPr preferRelativeResize="0"/>
          <p:nvPr/>
        </p:nvPicPr>
        <p:blipFill>
          <a:blip r:embed="rId3">
            <a:alphaModFix/>
          </a:blip>
          <a:stretch>
            <a:fillRect/>
          </a:stretch>
        </p:blipFill>
        <p:spPr>
          <a:xfrm>
            <a:off x="3119225" y="1316600"/>
            <a:ext cx="3395450" cy="3395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6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like, where’s my code and stuff?!?!</a:t>
            </a:r>
            <a:endParaRPr/>
          </a:p>
        </p:txBody>
      </p:sp>
      <p:pic>
        <p:nvPicPr>
          <p:cNvPr id="578" name="Google Shape;578;p68"/>
          <p:cNvPicPr preferRelativeResize="0"/>
          <p:nvPr/>
        </p:nvPicPr>
        <p:blipFill>
          <a:blip r:embed="rId3">
            <a:alphaModFix/>
          </a:blip>
          <a:stretch>
            <a:fillRect/>
          </a:stretch>
        </p:blipFill>
        <p:spPr>
          <a:xfrm>
            <a:off x="1956838" y="1455650"/>
            <a:ext cx="5230325" cy="2928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6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more thing… the .gitignore file</a:t>
            </a:r>
            <a:endParaRPr/>
          </a:p>
        </p:txBody>
      </p:sp>
      <p:sp>
        <p:nvSpPr>
          <p:cNvPr id="584" name="Google Shape;584;p6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.gitignore is a file we use to omit certain files from being submitted to GitHub</a:t>
            </a:r>
            <a:endParaRPr/>
          </a:p>
          <a:p>
            <a:pPr indent="0" lvl="0" marL="0" rtl="0" algn="l">
              <a:spcBef>
                <a:spcPts val="1600"/>
              </a:spcBef>
              <a:spcAft>
                <a:spcPts val="0"/>
              </a:spcAft>
              <a:buNone/>
            </a:pPr>
            <a:r>
              <a:rPr lang="en" u="sng">
                <a:solidFill>
                  <a:schemeClr val="hlink"/>
                </a:solidFill>
                <a:hlinkClick r:id="rId3"/>
              </a:rPr>
              <a:t>macOS gitignore</a:t>
            </a:r>
            <a:endParaRPr/>
          </a:p>
          <a:p>
            <a:pPr indent="0" lvl="0" marL="0" rtl="0" algn="l">
              <a:spcBef>
                <a:spcPts val="1600"/>
              </a:spcBef>
              <a:spcAft>
                <a:spcPts val="0"/>
              </a:spcAft>
              <a:buNone/>
            </a:pPr>
            <a:r>
              <a:rPr lang="en" u="sng">
                <a:solidFill>
                  <a:schemeClr val="hlink"/>
                </a:solidFill>
                <a:hlinkClick r:id="rId4"/>
              </a:rPr>
              <a:t>Windows gitignore</a:t>
            </a:r>
            <a:endParaRPr/>
          </a:p>
          <a:p>
            <a:pPr indent="0" lvl="0" marL="0" rtl="0" algn="l">
              <a:spcBef>
                <a:spcPts val="1600"/>
              </a:spcBef>
              <a:spcAft>
                <a:spcPts val="1600"/>
              </a:spcAft>
              <a:buNone/>
            </a:pPr>
            <a:r>
              <a:rPr lang="en"/>
              <a:t>Here are a couple basic files that should cover our needs. For example though you don’t want to be committing things like .psd, .sketch, etc files into GitHub. The .gitignore should always be updated before for code commits to avoid any unnecessary files from accidentally being committed.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7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your .gitignore</a:t>
            </a:r>
            <a:endParaRPr/>
          </a:p>
        </p:txBody>
      </p:sp>
      <p:sp>
        <p:nvSpPr>
          <p:cNvPr id="590" name="Google Shape;590;p70"/>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Open up your GitHub folder that was created in Atom</a:t>
            </a:r>
            <a:endParaRPr/>
          </a:p>
          <a:p>
            <a:pPr indent="-311150" lvl="0" marL="457200" rtl="0" algn="l">
              <a:spcBef>
                <a:spcPts val="0"/>
              </a:spcBef>
              <a:spcAft>
                <a:spcPts val="0"/>
              </a:spcAft>
              <a:buSzPts val="1300"/>
              <a:buAutoNum type="arabicPeriod"/>
            </a:pPr>
            <a:r>
              <a:rPr lang="en"/>
              <a:t>Make a new file called “.gitignore”</a:t>
            </a:r>
            <a:endParaRPr/>
          </a:p>
          <a:p>
            <a:pPr indent="-311150" lvl="0" marL="457200" rtl="0" algn="l">
              <a:spcBef>
                <a:spcPts val="0"/>
              </a:spcBef>
              <a:spcAft>
                <a:spcPts val="0"/>
              </a:spcAft>
              <a:buSzPts val="1300"/>
              <a:buAutoNum type="arabicPeriod"/>
            </a:pPr>
            <a:r>
              <a:rPr lang="en"/>
              <a:t>Paste in the sample code from the previous slide links</a:t>
            </a:r>
            <a:endParaRPr/>
          </a:p>
          <a:p>
            <a:pPr indent="-311150" lvl="0" marL="457200" rtl="0" algn="l">
              <a:spcBef>
                <a:spcPts val="0"/>
              </a:spcBef>
              <a:spcAft>
                <a:spcPts val="0"/>
              </a:spcAft>
              <a:buSzPts val="1300"/>
              <a:buAutoNum type="arabicPeriod"/>
            </a:pPr>
            <a:r>
              <a:rPr lang="en"/>
              <a:t>Commit this new file to your GitHub repo</a:t>
            </a:r>
            <a:endParaRPr/>
          </a:p>
        </p:txBody>
      </p:sp>
      <p:pic>
        <p:nvPicPr>
          <p:cNvPr id="591" name="Google Shape;591;p70"/>
          <p:cNvPicPr preferRelativeResize="0"/>
          <p:nvPr/>
        </p:nvPicPr>
        <p:blipFill>
          <a:blip r:embed="rId3">
            <a:alphaModFix/>
          </a:blip>
          <a:stretch>
            <a:fillRect/>
          </a:stretch>
        </p:blipFill>
        <p:spPr>
          <a:xfrm>
            <a:off x="4853100" y="1460250"/>
            <a:ext cx="4138501" cy="281268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7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Commit your .gitignore</a:t>
            </a:r>
            <a:endParaRPr/>
          </a:p>
        </p:txBody>
      </p:sp>
      <p:sp>
        <p:nvSpPr>
          <p:cNvPr id="597" name="Google Shape;597;p71"/>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Open GitHub desktop</a:t>
            </a:r>
            <a:endParaRPr/>
          </a:p>
          <a:p>
            <a:pPr indent="-311150" lvl="0" marL="457200" rtl="0" algn="l">
              <a:spcBef>
                <a:spcPts val="0"/>
              </a:spcBef>
              <a:spcAft>
                <a:spcPts val="0"/>
              </a:spcAft>
              <a:buSzPts val="1300"/>
              <a:buAutoNum type="arabicPeriod"/>
            </a:pPr>
            <a:r>
              <a:rPr lang="en"/>
              <a:t>Fill out Summary</a:t>
            </a:r>
            <a:endParaRPr/>
          </a:p>
          <a:p>
            <a:pPr indent="-311150" lvl="0" marL="457200" rtl="0" algn="l">
              <a:spcBef>
                <a:spcPts val="0"/>
              </a:spcBef>
              <a:spcAft>
                <a:spcPts val="0"/>
              </a:spcAft>
              <a:buSzPts val="1300"/>
              <a:buAutoNum type="arabicPeriod"/>
            </a:pPr>
            <a:r>
              <a:rPr lang="en"/>
              <a:t>Fill out Desktoption (optional)</a:t>
            </a:r>
            <a:endParaRPr/>
          </a:p>
          <a:p>
            <a:pPr indent="-311150" lvl="0" marL="457200" rtl="0" algn="l">
              <a:spcBef>
                <a:spcPts val="0"/>
              </a:spcBef>
              <a:spcAft>
                <a:spcPts val="0"/>
              </a:spcAft>
              <a:buSzPts val="1300"/>
              <a:buAutoNum type="arabicPeriod"/>
            </a:pPr>
            <a:r>
              <a:rPr lang="en"/>
              <a:t>Commit to </a:t>
            </a:r>
            <a:r>
              <a:rPr b="1" lang="en"/>
              <a:t>master</a:t>
            </a:r>
            <a:endParaRPr b="1"/>
          </a:p>
          <a:p>
            <a:pPr indent="-311150" lvl="0" marL="457200" rtl="0" algn="l">
              <a:spcBef>
                <a:spcPts val="0"/>
              </a:spcBef>
              <a:spcAft>
                <a:spcPts val="0"/>
              </a:spcAft>
              <a:buSzPts val="1300"/>
              <a:buAutoNum type="arabicPeriod"/>
            </a:pPr>
            <a:r>
              <a:rPr lang="en"/>
              <a:t>Click Push origin</a:t>
            </a:r>
            <a:endParaRPr/>
          </a:p>
          <a:p>
            <a:pPr indent="-311150" lvl="0" marL="457200" rtl="0" algn="l">
              <a:spcBef>
                <a:spcPts val="0"/>
              </a:spcBef>
              <a:spcAft>
                <a:spcPts val="0"/>
              </a:spcAft>
              <a:buSzPts val="1300"/>
              <a:buAutoNum type="arabicPeriod"/>
            </a:pPr>
            <a:r>
              <a:rPr lang="en"/>
              <a:t>Visit your repo</a:t>
            </a:r>
            <a:endParaRPr/>
          </a:p>
        </p:txBody>
      </p:sp>
      <p:pic>
        <p:nvPicPr>
          <p:cNvPr id="598" name="Google Shape;598;p71"/>
          <p:cNvPicPr preferRelativeResize="0"/>
          <p:nvPr/>
        </p:nvPicPr>
        <p:blipFill>
          <a:blip r:embed="rId3">
            <a:alphaModFix/>
          </a:blip>
          <a:stretch>
            <a:fillRect/>
          </a:stretch>
        </p:blipFill>
        <p:spPr>
          <a:xfrm>
            <a:off x="4853100" y="1460250"/>
            <a:ext cx="4138498" cy="31924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7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You’ve just updated your repo!!!</a:t>
            </a:r>
            <a:endParaRPr/>
          </a:p>
        </p:txBody>
      </p:sp>
      <p:pic>
        <p:nvPicPr>
          <p:cNvPr id="604" name="Google Shape;604;p72"/>
          <p:cNvPicPr preferRelativeResize="0"/>
          <p:nvPr/>
        </p:nvPicPr>
        <p:blipFill>
          <a:blip r:embed="rId3">
            <a:alphaModFix/>
          </a:blip>
          <a:stretch>
            <a:fillRect/>
          </a:stretch>
        </p:blipFill>
        <p:spPr>
          <a:xfrm>
            <a:off x="1569013" y="1380025"/>
            <a:ext cx="6005975" cy="3363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7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like, where’s my code and stuff?!?!</a:t>
            </a:r>
            <a:endParaRPr/>
          </a:p>
        </p:txBody>
      </p:sp>
      <p:pic>
        <p:nvPicPr>
          <p:cNvPr id="610" name="Google Shape;610;p73"/>
          <p:cNvPicPr preferRelativeResize="0"/>
          <p:nvPr/>
        </p:nvPicPr>
        <p:blipFill>
          <a:blip r:embed="rId3">
            <a:alphaModFix/>
          </a:blip>
          <a:stretch>
            <a:fillRect/>
          </a:stretch>
        </p:blipFill>
        <p:spPr>
          <a:xfrm>
            <a:off x="1956838" y="1455650"/>
            <a:ext cx="5230325" cy="2928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7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our actual code up</a:t>
            </a:r>
            <a:endParaRPr/>
          </a:p>
        </p:txBody>
      </p:sp>
      <p:sp>
        <p:nvSpPr>
          <p:cNvPr id="616" name="Google Shape;616;p74"/>
          <p:cNvSpPr txBox="1"/>
          <p:nvPr>
            <p:ph idx="1" type="body"/>
          </p:nvPr>
        </p:nvSpPr>
        <p:spPr>
          <a:xfrm>
            <a:off x="1297500" y="1567550"/>
            <a:ext cx="3403200" cy="33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we’ve done is prepare a folder that’s linked to GitHub, there’s a couple more steps to get this all working</a:t>
            </a:r>
            <a:endParaRPr/>
          </a:p>
          <a:p>
            <a:pPr indent="-311150" lvl="0" marL="457200" rtl="0" algn="l">
              <a:spcBef>
                <a:spcPts val="1600"/>
              </a:spcBef>
              <a:spcAft>
                <a:spcPts val="0"/>
              </a:spcAft>
              <a:buSzPts val="1300"/>
              <a:buAutoNum type="arabicPeriod"/>
            </a:pPr>
            <a:r>
              <a:rPr lang="en"/>
              <a:t>Copy your working code into the one you just created for GitHub</a:t>
            </a:r>
            <a:endParaRPr/>
          </a:p>
          <a:p>
            <a:pPr indent="-311150" lvl="0" marL="457200" rtl="0" algn="l">
              <a:spcBef>
                <a:spcPts val="0"/>
              </a:spcBef>
              <a:spcAft>
                <a:spcPts val="0"/>
              </a:spcAft>
              <a:buSzPts val="1300"/>
              <a:buAutoNum type="arabicPeriod"/>
            </a:pPr>
            <a:r>
              <a:rPr lang="en"/>
              <a:t>Now you should see your files showing up</a:t>
            </a:r>
            <a:endParaRPr/>
          </a:p>
          <a:p>
            <a:pPr indent="-311150" lvl="0" marL="457200" rtl="0" algn="l">
              <a:spcBef>
                <a:spcPts val="0"/>
              </a:spcBef>
              <a:spcAft>
                <a:spcPts val="0"/>
              </a:spcAft>
              <a:buSzPts val="1300"/>
              <a:buAutoNum type="arabicPeriod"/>
            </a:pPr>
            <a:r>
              <a:rPr lang="en"/>
              <a:t>Summary</a:t>
            </a:r>
            <a:endParaRPr/>
          </a:p>
          <a:p>
            <a:pPr indent="-311150" lvl="0" marL="457200" rtl="0" algn="l">
              <a:spcBef>
                <a:spcPts val="0"/>
              </a:spcBef>
              <a:spcAft>
                <a:spcPts val="0"/>
              </a:spcAft>
              <a:buSzPts val="1300"/>
              <a:buAutoNum type="arabicPeriod"/>
            </a:pPr>
            <a:r>
              <a:rPr lang="en"/>
              <a:t>Description</a:t>
            </a:r>
            <a:endParaRPr/>
          </a:p>
          <a:p>
            <a:pPr indent="-311150" lvl="0" marL="457200" rtl="0" algn="l">
              <a:spcBef>
                <a:spcPts val="0"/>
              </a:spcBef>
              <a:spcAft>
                <a:spcPts val="0"/>
              </a:spcAft>
              <a:buSzPts val="1300"/>
              <a:buAutoNum type="arabicPeriod"/>
            </a:pPr>
            <a:r>
              <a:rPr lang="en"/>
              <a:t>Commit to </a:t>
            </a:r>
            <a:r>
              <a:rPr b="1" lang="en"/>
              <a:t>master</a:t>
            </a:r>
            <a:endParaRPr b="1"/>
          </a:p>
          <a:p>
            <a:pPr indent="-311150" lvl="0" marL="457200" rtl="0" algn="l">
              <a:spcBef>
                <a:spcPts val="0"/>
              </a:spcBef>
              <a:spcAft>
                <a:spcPts val="0"/>
              </a:spcAft>
              <a:buSzPts val="1300"/>
              <a:buAutoNum type="arabicPeriod"/>
            </a:pPr>
            <a:r>
              <a:rPr lang="en"/>
              <a:t>Push to origin</a:t>
            </a:r>
            <a:endParaRPr/>
          </a:p>
          <a:p>
            <a:pPr indent="-311150" lvl="0" marL="457200" rtl="0" algn="l">
              <a:spcBef>
                <a:spcPts val="0"/>
              </a:spcBef>
              <a:spcAft>
                <a:spcPts val="0"/>
              </a:spcAft>
              <a:buSzPts val="1300"/>
              <a:buAutoNum type="arabicPeriod"/>
            </a:pPr>
            <a:r>
              <a:rPr lang="en"/>
              <a:t>Visit your GitHub Repo</a:t>
            </a:r>
            <a:endParaRPr/>
          </a:p>
          <a:p>
            <a:pPr indent="-311150" lvl="0" marL="457200" rtl="0" algn="l">
              <a:spcBef>
                <a:spcPts val="0"/>
              </a:spcBef>
              <a:spcAft>
                <a:spcPts val="0"/>
              </a:spcAft>
              <a:buSzPts val="1300"/>
              <a:buAutoNum type="arabicPeriod"/>
            </a:pPr>
            <a:r>
              <a:rPr lang="en"/>
              <a:t>Pat self on back</a:t>
            </a:r>
            <a:endParaRPr/>
          </a:p>
          <a:p>
            <a:pPr indent="0" lvl="0" marL="0" rtl="0" algn="l">
              <a:spcBef>
                <a:spcPts val="1600"/>
              </a:spcBef>
              <a:spcAft>
                <a:spcPts val="1600"/>
              </a:spcAft>
              <a:buNone/>
            </a:pPr>
            <a:r>
              <a:t/>
            </a:r>
            <a:endParaRPr/>
          </a:p>
        </p:txBody>
      </p:sp>
      <p:pic>
        <p:nvPicPr>
          <p:cNvPr id="617" name="Google Shape;617;p74"/>
          <p:cNvPicPr preferRelativeResize="0"/>
          <p:nvPr/>
        </p:nvPicPr>
        <p:blipFill>
          <a:blip r:embed="rId3">
            <a:alphaModFix/>
          </a:blip>
          <a:stretch>
            <a:fillRect/>
          </a:stretch>
        </p:blipFill>
        <p:spPr>
          <a:xfrm>
            <a:off x="4853100" y="1460250"/>
            <a:ext cx="4138498" cy="31924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7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Oh yeah</a:t>
            </a:r>
            <a:endParaRPr/>
          </a:p>
        </p:txBody>
      </p:sp>
      <p:pic>
        <p:nvPicPr>
          <p:cNvPr id="623" name="Google Shape;623;p75"/>
          <p:cNvPicPr preferRelativeResize="0"/>
          <p:nvPr/>
        </p:nvPicPr>
        <p:blipFill>
          <a:blip r:embed="rId3">
            <a:alphaModFix/>
          </a:blip>
          <a:stretch>
            <a:fillRect/>
          </a:stretch>
        </p:blipFill>
        <p:spPr>
          <a:xfrm>
            <a:off x="1471400" y="1192900"/>
            <a:ext cx="6577232" cy="3683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week overview</a:t>
            </a:r>
            <a:endParaRPr/>
          </a:p>
        </p:txBody>
      </p:sp>
      <p:sp>
        <p:nvSpPr>
          <p:cNvPr id="404" name="Google Shape;404;p40"/>
          <p:cNvSpPr txBox="1"/>
          <p:nvPr>
            <p:ph idx="1" type="body"/>
          </p:nvPr>
        </p:nvSpPr>
        <p:spPr>
          <a:xfrm>
            <a:off x="3145800" y="1539400"/>
            <a:ext cx="28524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CDNS</a:t>
            </a:r>
            <a:endParaRPr/>
          </a:p>
          <a:p>
            <a:pPr indent="-298450" lvl="1" marL="914400" rtl="0" algn="l">
              <a:spcBef>
                <a:spcPts val="0"/>
              </a:spcBef>
              <a:spcAft>
                <a:spcPts val="0"/>
              </a:spcAft>
              <a:buSzPts val="1100"/>
              <a:buChar char="○"/>
            </a:pPr>
            <a:r>
              <a:rPr lang="en"/>
              <a:t>What are they</a:t>
            </a:r>
            <a:endParaRPr/>
          </a:p>
          <a:p>
            <a:pPr indent="-298450" lvl="1" marL="914400" rtl="0" algn="l">
              <a:spcBef>
                <a:spcPts val="0"/>
              </a:spcBef>
              <a:spcAft>
                <a:spcPts val="0"/>
              </a:spcAft>
              <a:buSzPts val="1100"/>
              <a:buChar char="○"/>
            </a:pPr>
            <a:r>
              <a:rPr lang="en"/>
              <a:t>How to use them</a:t>
            </a:r>
            <a:endParaRPr/>
          </a:p>
          <a:p>
            <a:pPr indent="-311150" lvl="0" marL="457200" rtl="0" algn="l">
              <a:spcBef>
                <a:spcPts val="0"/>
              </a:spcBef>
              <a:spcAft>
                <a:spcPts val="0"/>
              </a:spcAft>
              <a:buSzPts val="1300"/>
              <a:buChar char="●"/>
            </a:pPr>
            <a:r>
              <a:rPr lang="en"/>
              <a:t>Git and GitHub</a:t>
            </a:r>
            <a:endParaRPr/>
          </a:p>
          <a:p>
            <a:pPr indent="-298450" lvl="1" marL="914400" rtl="0" algn="l">
              <a:spcBef>
                <a:spcPts val="0"/>
              </a:spcBef>
              <a:spcAft>
                <a:spcPts val="0"/>
              </a:spcAft>
              <a:buSzPts val="1100"/>
              <a:buChar char="○"/>
            </a:pPr>
            <a:r>
              <a:rPr lang="en"/>
              <a:t>Create New Final Directory</a:t>
            </a:r>
            <a:endParaRPr/>
          </a:p>
          <a:p>
            <a:pPr indent="-298450" lvl="1" marL="914400" rtl="0" algn="l">
              <a:spcBef>
                <a:spcPts val="0"/>
              </a:spcBef>
              <a:spcAft>
                <a:spcPts val="0"/>
              </a:spcAft>
              <a:buSzPts val="1100"/>
              <a:buChar char="○"/>
            </a:pPr>
            <a:r>
              <a:rPr lang="en"/>
              <a:t>Use GitHub Desktop</a:t>
            </a:r>
            <a:endParaRPr/>
          </a:p>
          <a:p>
            <a:pPr indent="-298450" lvl="1" marL="914400" rtl="0" algn="l">
              <a:spcBef>
                <a:spcPts val="0"/>
              </a:spcBef>
              <a:spcAft>
                <a:spcPts val="0"/>
              </a:spcAft>
              <a:buSzPts val="1100"/>
              <a:buChar char="○"/>
            </a:pPr>
            <a:r>
              <a:rPr lang="en"/>
              <a:t>Start Using GitHub</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7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we aren’t quite done yet...</a:t>
            </a:r>
            <a:endParaRPr/>
          </a:p>
        </p:txBody>
      </p:sp>
      <p:pic>
        <p:nvPicPr>
          <p:cNvPr id="629" name="Google Shape;629;p76"/>
          <p:cNvPicPr preferRelativeResize="0"/>
          <p:nvPr/>
        </p:nvPicPr>
        <p:blipFill>
          <a:blip r:embed="rId3">
            <a:alphaModFix/>
          </a:blip>
          <a:stretch>
            <a:fillRect/>
          </a:stretch>
        </p:blipFill>
        <p:spPr>
          <a:xfrm>
            <a:off x="1956838" y="1455650"/>
            <a:ext cx="5230325" cy="2928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7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Publish to GitHub Pages</a:t>
            </a:r>
            <a:endParaRPr/>
          </a:p>
        </p:txBody>
      </p:sp>
      <p:sp>
        <p:nvSpPr>
          <p:cNvPr id="635" name="Google Shape;635;p77"/>
          <p:cNvSpPr txBox="1"/>
          <p:nvPr>
            <p:ph idx="1" type="body"/>
          </p:nvPr>
        </p:nvSpPr>
        <p:spPr>
          <a:xfrm>
            <a:off x="1297500" y="1567550"/>
            <a:ext cx="3403200" cy="34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pages will allow GitHub to take our code and publish a working website for everyone to view</a:t>
            </a:r>
            <a:endParaRPr/>
          </a:p>
          <a:p>
            <a:pPr indent="-311150" lvl="0" marL="457200" rtl="0" algn="l">
              <a:spcBef>
                <a:spcPts val="1600"/>
              </a:spcBef>
              <a:spcAft>
                <a:spcPts val="0"/>
              </a:spcAft>
              <a:buSzPts val="1300"/>
              <a:buAutoNum type="arabicPeriod"/>
            </a:pPr>
            <a:r>
              <a:rPr lang="en"/>
              <a:t>Go to your GitHub Repo page</a:t>
            </a:r>
            <a:endParaRPr/>
          </a:p>
          <a:p>
            <a:pPr indent="-311150" lvl="0" marL="457200" rtl="0" algn="l">
              <a:spcBef>
                <a:spcPts val="0"/>
              </a:spcBef>
              <a:spcAft>
                <a:spcPts val="0"/>
              </a:spcAft>
              <a:buSzPts val="1300"/>
              <a:buAutoNum type="arabicPeriod"/>
            </a:pPr>
            <a:r>
              <a:rPr lang="en"/>
              <a:t>Click the Settings tab</a:t>
            </a:r>
            <a:endParaRPr/>
          </a:p>
          <a:p>
            <a:pPr indent="-311150" lvl="0" marL="457200" rtl="0" algn="l">
              <a:spcBef>
                <a:spcPts val="0"/>
              </a:spcBef>
              <a:spcAft>
                <a:spcPts val="0"/>
              </a:spcAft>
              <a:buSzPts val="1300"/>
              <a:buAutoNum type="arabicPeriod"/>
            </a:pPr>
            <a:r>
              <a:rPr lang="en"/>
              <a:t>Scroll down till you see “GitHub Pages”</a:t>
            </a:r>
            <a:endParaRPr/>
          </a:p>
          <a:p>
            <a:pPr indent="-311150" lvl="0" marL="457200" rtl="0" algn="l">
              <a:spcBef>
                <a:spcPts val="0"/>
              </a:spcBef>
              <a:spcAft>
                <a:spcPts val="0"/>
              </a:spcAft>
              <a:buSzPts val="1300"/>
              <a:buAutoNum type="arabicPeriod"/>
            </a:pPr>
            <a:r>
              <a:rPr lang="en"/>
              <a:t>Source should be your master branch</a:t>
            </a:r>
            <a:endParaRPr/>
          </a:p>
          <a:p>
            <a:pPr indent="-311150" lvl="0" marL="457200" rtl="0" algn="l">
              <a:spcBef>
                <a:spcPts val="0"/>
              </a:spcBef>
              <a:spcAft>
                <a:spcPts val="0"/>
              </a:spcAft>
              <a:buSzPts val="1300"/>
              <a:buAutoNum type="arabicPeriod"/>
            </a:pPr>
            <a:r>
              <a:rPr lang="en"/>
              <a:t>Click save</a:t>
            </a:r>
            <a:endParaRPr/>
          </a:p>
          <a:p>
            <a:pPr indent="-311150" lvl="0" marL="457200" rtl="0" algn="l">
              <a:spcBef>
                <a:spcPts val="0"/>
              </a:spcBef>
              <a:spcAft>
                <a:spcPts val="0"/>
              </a:spcAft>
              <a:buSzPts val="1300"/>
              <a:buAutoNum type="arabicPeriod"/>
            </a:pPr>
            <a:r>
              <a:rPr lang="en"/>
              <a:t>You should see a link: “Your site is ready to be published at :URL</a:t>
            </a:r>
            <a:endParaRPr/>
          </a:p>
          <a:p>
            <a:pPr indent="-311150" lvl="0" marL="457200" rtl="0" algn="l">
              <a:spcBef>
                <a:spcPts val="0"/>
              </a:spcBef>
              <a:spcAft>
                <a:spcPts val="0"/>
              </a:spcAft>
              <a:buSzPts val="1300"/>
              <a:buAutoNum type="arabicPeriod"/>
            </a:pPr>
            <a:r>
              <a:rPr lang="en"/>
              <a:t>Go grab a coffee and should be live in ~30 minutes </a:t>
            </a:r>
            <a:endParaRPr/>
          </a:p>
        </p:txBody>
      </p:sp>
      <p:pic>
        <p:nvPicPr>
          <p:cNvPr id="636" name="Google Shape;636;p77"/>
          <p:cNvPicPr preferRelativeResize="0"/>
          <p:nvPr/>
        </p:nvPicPr>
        <p:blipFill>
          <a:blip r:embed="rId3">
            <a:alphaModFix/>
          </a:blip>
          <a:stretch>
            <a:fillRect/>
          </a:stretch>
        </p:blipFill>
        <p:spPr>
          <a:xfrm>
            <a:off x="4892850" y="1675752"/>
            <a:ext cx="3860374" cy="1900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7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Congrats on using GitHub and Deploying your site!!!</a:t>
            </a:r>
            <a:endParaRPr/>
          </a:p>
        </p:txBody>
      </p:sp>
      <p:pic>
        <p:nvPicPr>
          <p:cNvPr id="642" name="Google Shape;642;p78"/>
          <p:cNvPicPr preferRelativeResize="0"/>
          <p:nvPr/>
        </p:nvPicPr>
        <p:blipFill>
          <a:blip r:embed="rId3">
            <a:alphaModFix/>
          </a:blip>
          <a:stretch>
            <a:fillRect/>
          </a:stretch>
        </p:blipFill>
        <p:spPr>
          <a:xfrm>
            <a:off x="2326550" y="1433525"/>
            <a:ext cx="4490900" cy="3592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7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a:t>
            </a:r>
            <a:endParaRPr/>
          </a:p>
        </p:txBody>
      </p:sp>
      <p:sp>
        <p:nvSpPr>
          <p:cNvPr id="648" name="Google Shape;648;p79"/>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1150" lvl="0" marL="457200" rtl="0" algn="l">
              <a:spcBef>
                <a:spcPts val="1600"/>
              </a:spcBef>
              <a:spcAft>
                <a:spcPts val="0"/>
              </a:spcAft>
              <a:buSzPts val="1300"/>
              <a:buChar char="●"/>
            </a:pPr>
            <a:r>
              <a:rPr lang="en"/>
              <a:t>Submit: GitHub URLs (omit this till next week)</a:t>
            </a:r>
            <a:endParaRPr/>
          </a:p>
          <a:p>
            <a:pPr indent="-298450" lvl="1" marL="914400" rtl="0" algn="l">
              <a:spcBef>
                <a:spcPts val="0"/>
              </a:spcBef>
              <a:spcAft>
                <a:spcPts val="0"/>
              </a:spcAft>
              <a:buSzPts val="1100"/>
              <a:buChar char="○"/>
            </a:pPr>
            <a:r>
              <a:rPr lang="en"/>
              <a:t>URL to your Repo</a:t>
            </a:r>
            <a:endParaRPr/>
          </a:p>
          <a:p>
            <a:pPr indent="-298450" lvl="1" marL="914400" rtl="0" algn="l">
              <a:spcBef>
                <a:spcPts val="0"/>
              </a:spcBef>
              <a:spcAft>
                <a:spcPts val="0"/>
              </a:spcAft>
              <a:buSzPts val="1100"/>
              <a:buChar char="○"/>
            </a:pPr>
            <a:r>
              <a:rPr lang="en"/>
              <a:t>URL to your GitHub Page</a:t>
            </a:r>
            <a:endParaRPr/>
          </a:p>
          <a:p>
            <a:pPr indent="-311150" lvl="0" marL="457200" rtl="0" algn="l">
              <a:spcBef>
                <a:spcPts val="0"/>
              </a:spcBef>
              <a:spcAft>
                <a:spcPts val="0"/>
              </a:spcAft>
              <a:buSzPts val="1300"/>
              <a:buChar char="●"/>
            </a:pPr>
            <a:r>
              <a:rPr lang="en"/>
              <a:t>Read</a:t>
            </a:r>
            <a:endParaRPr/>
          </a:p>
          <a:p>
            <a:pPr indent="-298450" lvl="1" marL="914400" rtl="0" algn="l">
              <a:spcBef>
                <a:spcPts val="0"/>
              </a:spcBef>
              <a:spcAft>
                <a:spcPts val="0"/>
              </a:spcAft>
              <a:buSzPts val="1100"/>
              <a:buChar char="○"/>
            </a:pPr>
            <a:r>
              <a:rPr lang="en"/>
              <a:t>Ch 17 &amp; 18</a:t>
            </a:r>
            <a:endParaRPr/>
          </a:p>
          <a:p>
            <a:pPr indent="-311150" lvl="0" marL="457200" rtl="0" algn="l">
              <a:spcBef>
                <a:spcPts val="0"/>
              </a:spcBef>
              <a:spcAft>
                <a:spcPts val="0"/>
              </a:spcAft>
              <a:buSzPts val="1300"/>
              <a:buChar char="●"/>
            </a:pPr>
            <a:r>
              <a:rPr lang="en"/>
              <a:t>Code</a:t>
            </a:r>
            <a:endParaRPr/>
          </a:p>
          <a:p>
            <a:pPr indent="-298450" lvl="1" marL="914400" rtl="0" algn="l">
              <a:spcBef>
                <a:spcPts val="0"/>
              </a:spcBef>
              <a:spcAft>
                <a:spcPts val="0"/>
              </a:spcAft>
              <a:buSzPts val="1100"/>
              <a:buChar char="○"/>
            </a:pPr>
            <a:r>
              <a:rPr lang="en"/>
              <a:t>About Page</a:t>
            </a:r>
            <a:endParaRPr/>
          </a:p>
          <a:p>
            <a:pPr indent="-298450" lvl="1" marL="914400" rtl="0" algn="l">
              <a:spcBef>
                <a:spcPts val="0"/>
              </a:spcBef>
              <a:spcAft>
                <a:spcPts val="0"/>
              </a:spcAft>
              <a:buSzPts val="1100"/>
              <a:buChar char="○"/>
            </a:pPr>
            <a:r>
              <a:rPr lang="en"/>
              <a:t>Tour Dates</a:t>
            </a:r>
            <a:endParaRPr/>
          </a:p>
          <a:p>
            <a:pPr indent="0" lvl="0" marL="0" rtl="0" algn="l">
              <a:spcBef>
                <a:spcPts val="1600"/>
              </a:spcBef>
              <a:spcAft>
                <a:spcPts val="1600"/>
              </a:spcAft>
              <a:buNone/>
            </a:pPr>
            <a:r>
              <a:t/>
            </a:r>
            <a:endParaRPr/>
          </a:p>
        </p:txBody>
      </p:sp>
      <p:pic>
        <p:nvPicPr>
          <p:cNvPr id="649" name="Google Shape;649;p79"/>
          <p:cNvPicPr preferRelativeResize="0"/>
          <p:nvPr/>
        </p:nvPicPr>
        <p:blipFill>
          <a:blip r:embed="rId3">
            <a:alphaModFix/>
          </a:blip>
          <a:stretch>
            <a:fillRect/>
          </a:stretch>
        </p:blipFill>
        <p:spPr>
          <a:xfrm>
            <a:off x="4853100" y="1257725"/>
            <a:ext cx="3813013" cy="3530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1"/>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CDNs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What &amp; Why</a:t>
            </a:r>
            <a:endParaRPr/>
          </a:p>
        </p:txBody>
      </p:sp>
      <p:sp>
        <p:nvSpPr>
          <p:cNvPr id="415" name="Google Shape;415;p4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stands for “content delivery network” or “content distribution network”</a:t>
            </a:r>
            <a:endParaRPr/>
          </a:p>
          <a:p>
            <a:pPr indent="-311150" lvl="0" marL="457200" rtl="0" algn="l">
              <a:spcBef>
                <a:spcPts val="1600"/>
              </a:spcBef>
              <a:spcAft>
                <a:spcPts val="0"/>
              </a:spcAft>
              <a:buSzPts val="1300"/>
              <a:buChar char="●"/>
            </a:pPr>
            <a:r>
              <a:rPr lang="en"/>
              <a:t>A CDN allows for the quick transfer of assets needed for loading Internet content including HTML pages, JavaScript Files, Stylesheets, images, and videos</a:t>
            </a:r>
            <a:endParaRPr/>
          </a:p>
          <a:p>
            <a:pPr indent="-311150" lvl="0" marL="457200" rtl="0" algn="l">
              <a:spcBef>
                <a:spcPts val="0"/>
              </a:spcBef>
              <a:spcAft>
                <a:spcPts val="0"/>
              </a:spcAft>
              <a:buSzPts val="1300"/>
              <a:buChar char="●"/>
            </a:pPr>
            <a:r>
              <a:rPr lang="en"/>
              <a:t>“CDN nodes are usually deployed in multiple locations, often over multiple backbones, Benefits include reducing bandwidth costs, improving page load times, or increasing global availability of content”.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When will we use them?</a:t>
            </a:r>
            <a:endParaRPr/>
          </a:p>
        </p:txBody>
      </p:sp>
      <p:sp>
        <p:nvSpPr>
          <p:cNvPr id="421" name="Google Shape;421;p43"/>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are vastly important and one way you can implement them is within your own projects.</a:t>
            </a:r>
            <a:endParaRPr/>
          </a:p>
          <a:p>
            <a:pPr indent="0" lvl="0" marL="0" rtl="0" algn="l">
              <a:spcBef>
                <a:spcPts val="1600"/>
              </a:spcBef>
              <a:spcAft>
                <a:spcPts val="0"/>
              </a:spcAft>
              <a:buNone/>
            </a:pPr>
            <a:r>
              <a:rPr lang="en"/>
              <a:t>For example let’s take a look at </a:t>
            </a:r>
            <a:r>
              <a:rPr lang="en" u="sng">
                <a:solidFill>
                  <a:schemeClr val="hlink"/>
                </a:solidFill>
                <a:hlinkClick r:id="rId3"/>
              </a:rPr>
              <a:t>Twitter Bootstrap</a:t>
            </a:r>
            <a:endParaRPr/>
          </a:p>
          <a:p>
            <a:pPr indent="0" lvl="0" marL="0" rtl="0" algn="l">
              <a:spcBef>
                <a:spcPts val="1600"/>
              </a:spcBef>
              <a:spcAft>
                <a:spcPts val="1600"/>
              </a:spcAft>
              <a:buNone/>
            </a:pPr>
            <a:r>
              <a:rPr lang="en"/>
              <a:t>Twitter Bootstrap is/was an extremely popular framework for building Responsive Frontend websites and application.</a:t>
            </a:r>
            <a:endParaRPr/>
          </a:p>
        </p:txBody>
      </p:sp>
      <p:sp>
        <p:nvSpPr>
          <p:cNvPr id="422" name="Google Shape;422;p43"/>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Let’s build a page that brings in Twitter Bootstrap to demonstrate how you might do this without the assistance of a CDN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Demonstrate Twitter Bootstrap (TWBS)</a:t>
            </a:r>
            <a:endParaRPr/>
          </a:p>
        </p:txBody>
      </p:sp>
      <p:sp>
        <p:nvSpPr>
          <p:cNvPr id="428" name="Google Shape;428;p4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Open class-directory</a:t>
            </a:r>
            <a:endParaRPr/>
          </a:p>
          <a:p>
            <a:pPr indent="-311150" lvl="0" marL="457200" rtl="0" algn="l">
              <a:spcBef>
                <a:spcPts val="0"/>
              </a:spcBef>
              <a:spcAft>
                <a:spcPts val="0"/>
              </a:spcAft>
              <a:buSzPts val="1300"/>
              <a:buAutoNum type="arabicPeriod"/>
            </a:pPr>
            <a:r>
              <a:rPr lang="en"/>
              <a:t>Create bootstrap.html file</a:t>
            </a:r>
            <a:endParaRPr/>
          </a:p>
          <a:p>
            <a:pPr indent="-311150" lvl="0" marL="457200" rtl="0" algn="l">
              <a:spcBef>
                <a:spcPts val="0"/>
              </a:spcBef>
              <a:spcAft>
                <a:spcPts val="0"/>
              </a:spcAft>
              <a:buSzPts val="1300"/>
              <a:buAutoNum type="arabicPeriod"/>
            </a:pPr>
            <a:r>
              <a:rPr lang="en"/>
              <a:t>Download </a:t>
            </a:r>
            <a:r>
              <a:rPr lang="en" u="sng">
                <a:solidFill>
                  <a:schemeClr val="hlink"/>
                </a:solidFill>
                <a:hlinkClick r:id="rId3"/>
              </a:rPr>
              <a:t>Twitter Bootstrap</a:t>
            </a:r>
            <a:endParaRPr/>
          </a:p>
          <a:p>
            <a:pPr indent="-311150" lvl="0" marL="457200" rtl="0" algn="l">
              <a:spcBef>
                <a:spcPts val="0"/>
              </a:spcBef>
              <a:spcAft>
                <a:spcPts val="0"/>
              </a:spcAft>
              <a:buSzPts val="1300"/>
              <a:buAutoNum type="arabicPeriod"/>
            </a:pPr>
            <a:r>
              <a:rPr lang="en"/>
              <a:t>Unzip bootstrap-3.3.7-dist</a:t>
            </a:r>
            <a:endParaRPr/>
          </a:p>
          <a:p>
            <a:pPr indent="-298450" lvl="1" marL="914400" rtl="0" algn="l">
              <a:spcBef>
                <a:spcPts val="0"/>
              </a:spcBef>
              <a:spcAft>
                <a:spcPts val="0"/>
              </a:spcAft>
              <a:buSzPts val="1100"/>
              <a:buAutoNum type="alphaLcPeriod"/>
            </a:pPr>
            <a:r>
              <a:rPr lang="en"/>
              <a:t>The reason we aren’t using Bootstrap 4 for this is because it doesn’t come bundled with fonts by default</a:t>
            </a:r>
            <a:endParaRPr/>
          </a:p>
          <a:p>
            <a:pPr indent="-311150" lvl="0" marL="457200" rtl="0" algn="l">
              <a:spcBef>
                <a:spcPts val="0"/>
              </a:spcBef>
              <a:spcAft>
                <a:spcPts val="0"/>
              </a:spcAft>
              <a:buSzPts val="1300"/>
              <a:buAutoNum type="arabicPeriod"/>
            </a:pPr>
            <a:r>
              <a:rPr lang="en"/>
              <a:t>Place the assets</a:t>
            </a:r>
            <a:endParaRPr/>
          </a:p>
          <a:p>
            <a:pPr indent="-298450" lvl="1" marL="914400" rtl="0" algn="l">
              <a:spcBef>
                <a:spcPts val="0"/>
              </a:spcBef>
              <a:spcAft>
                <a:spcPts val="0"/>
              </a:spcAft>
              <a:buSzPts val="1100"/>
              <a:buAutoNum type="alphaLcPeriod"/>
            </a:pPr>
            <a:r>
              <a:rPr lang="en"/>
              <a:t>bootstrap-</a:t>
            </a:r>
            <a:r>
              <a:rPr lang="en"/>
              <a:t>3</a:t>
            </a:r>
            <a:r>
              <a:rPr lang="en"/>
              <a:t>.3.</a:t>
            </a:r>
            <a:r>
              <a:rPr lang="en"/>
              <a:t>7</a:t>
            </a:r>
            <a:r>
              <a:rPr lang="en"/>
              <a:t>-dist/css/bootstrap.min.css &gt;&gt;&gt; class-directory/assets/css</a:t>
            </a:r>
            <a:endParaRPr/>
          </a:p>
          <a:p>
            <a:pPr indent="-298450" lvl="1" marL="914400" rtl="0" algn="l">
              <a:spcBef>
                <a:spcPts val="0"/>
              </a:spcBef>
              <a:spcAft>
                <a:spcPts val="0"/>
              </a:spcAft>
              <a:buSzPts val="1100"/>
              <a:buAutoNum type="alphaLcPeriod"/>
            </a:pPr>
            <a:r>
              <a:rPr lang="en"/>
              <a:t>Don’t worry about JavaScript files</a:t>
            </a:r>
            <a:endParaRPr/>
          </a:p>
          <a:p>
            <a:pPr indent="-298450" lvl="1" marL="914400" rtl="0" algn="l">
              <a:spcBef>
                <a:spcPts val="0"/>
              </a:spcBef>
              <a:spcAft>
                <a:spcPts val="0"/>
              </a:spcAft>
              <a:buSzPts val="1100"/>
              <a:buAutoNum type="alphaLcPeriod"/>
            </a:pPr>
            <a:r>
              <a:rPr lang="en"/>
              <a:t>bootstrap-3.3.7-dist/fonts/* &gt;&gt;&gt; class-directory/assets/fonts</a:t>
            </a:r>
            <a:endParaRPr/>
          </a:p>
          <a:p>
            <a:pPr indent="-298450" lvl="2" marL="1371600" rtl="0" algn="l">
              <a:spcBef>
                <a:spcPts val="0"/>
              </a:spcBef>
              <a:spcAft>
                <a:spcPts val="0"/>
              </a:spcAft>
              <a:buSzPts val="1100"/>
              <a:buAutoNum type="romanLcPeriod"/>
            </a:pPr>
            <a:r>
              <a:rPr lang="en"/>
              <a:t>The * means all the files</a:t>
            </a:r>
            <a:endParaRPr/>
          </a:p>
          <a:p>
            <a:pPr indent="-311150" lvl="0" marL="457200" rtl="0" algn="l">
              <a:spcBef>
                <a:spcPts val="0"/>
              </a:spcBef>
              <a:spcAft>
                <a:spcPts val="0"/>
              </a:spcAft>
              <a:buSzPts val="1300"/>
              <a:buAutoNum type="arabicPeriod"/>
            </a:pPr>
            <a:r>
              <a:rPr lang="en"/>
              <a:t>On Twitter Bootstrap site visit </a:t>
            </a:r>
            <a:r>
              <a:rPr lang="en" u="sng">
                <a:solidFill>
                  <a:schemeClr val="hlink"/>
                </a:solidFill>
                <a:hlinkClick r:id="rId4"/>
              </a:rPr>
              <a:t>Components</a:t>
            </a:r>
            <a:r>
              <a:rPr lang="en"/>
              <a:t> and paste in some examples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Manual file placement</a:t>
            </a:r>
            <a:endParaRPr/>
          </a:p>
        </p:txBody>
      </p:sp>
      <p:sp>
        <p:nvSpPr>
          <p:cNvPr id="434" name="Google Shape;434;p4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that example we had to manually go out to</a:t>
            </a:r>
            <a:endParaRPr/>
          </a:p>
          <a:p>
            <a:pPr indent="-311150" lvl="0" marL="457200" rtl="0" algn="l">
              <a:spcBef>
                <a:spcPts val="1600"/>
              </a:spcBef>
              <a:spcAft>
                <a:spcPts val="0"/>
              </a:spcAft>
              <a:buSzPts val="1300"/>
              <a:buAutoNum type="arabicPeriod"/>
            </a:pPr>
            <a:r>
              <a:rPr lang="en"/>
              <a:t>Go to the website</a:t>
            </a:r>
            <a:endParaRPr/>
          </a:p>
          <a:p>
            <a:pPr indent="-311150" lvl="0" marL="457200" rtl="0" algn="l">
              <a:spcBef>
                <a:spcPts val="0"/>
              </a:spcBef>
              <a:spcAft>
                <a:spcPts val="0"/>
              </a:spcAft>
              <a:buSzPts val="1300"/>
              <a:buAutoNum type="arabicPeriod"/>
            </a:pPr>
            <a:r>
              <a:rPr lang="en"/>
              <a:t>Download the files</a:t>
            </a:r>
            <a:endParaRPr/>
          </a:p>
          <a:p>
            <a:pPr indent="-311150" lvl="0" marL="457200" rtl="0" algn="l">
              <a:spcBef>
                <a:spcPts val="0"/>
              </a:spcBef>
              <a:spcAft>
                <a:spcPts val="0"/>
              </a:spcAft>
              <a:buSzPts val="1300"/>
              <a:buAutoNum type="arabicPeriod"/>
            </a:pPr>
            <a:r>
              <a:rPr lang="en"/>
              <a:t>Unpack the files</a:t>
            </a:r>
            <a:endParaRPr/>
          </a:p>
          <a:p>
            <a:pPr indent="-311150" lvl="0" marL="457200" rtl="0" algn="l">
              <a:spcBef>
                <a:spcPts val="0"/>
              </a:spcBef>
              <a:spcAft>
                <a:spcPts val="0"/>
              </a:spcAft>
              <a:buSzPts val="1300"/>
              <a:buAutoNum type="arabicPeriod"/>
            </a:pPr>
            <a:r>
              <a:rPr lang="en"/>
              <a:t>Place the asset files</a:t>
            </a:r>
            <a:endParaRPr/>
          </a:p>
          <a:p>
            <a:pPr indent="-311150" lvl="0" marL="457200" rtl="0" algn="l">
              <a:spcBef>
                <a:spcPts val="0"/>
              </a:spcBef>
              <a:spcAft>
                <a:spcPts val="0"/>
              </a:spcAft>
              <a:buSzPts val="1300"/>
              <a:buAutoNum type="arabicPeriod"/>
            </a:pPr>
            <a:r>
              <a:rPr lang="en"/>
              <a:t>Code</a:t>
            </a:r>
            <a:endParaRPr/>
          </a:p>
        </p:txBody>
      </p:sp>
      <p:sp>
        <p:nvSpPr>
          <p:cNvPr id="435" name="Google Shape;435;p4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isn’t a ton of work in this example but what if</a:t>
            </a:r>
            <a:endParaRPr/>
          </a:p>
          <a:p>
            <a:pPr indent="-311150" lvl="0" marL="457200" rtl="0" algn="l">
              <a:spcBef>
                <a:spcPts val="1600"/>
              </a:spcBef>
              <a:spcAft>
                <a:spcPts val="0"/>
              </a:spcAft>
              <a:buSzPts val="1300"/>
              <a:buChar char="●"/>
            </a:pPr>
            <a:r>
              <a:rPr lang="en"/>
              <a:t>You had to do this for 30 different tools, plugins, etc.?</a:t>
            </a:r>
            <a:endParaRPr/>
          </a:p>
          <a:p>
            <a:pPr indent="-311150" lvl="0" marL="457200" rtl="0" algn="l">
              <a:spcBef>
                <a:spcPts val="0"/>
              </a:spcBef>
              <a:spcAft>
                <a:spcPts val="0"/>
              </a:spcAft>
              <a:buSzPts val="1300"/>
              <a:buChar char="●"/>
            </a:pPr>
            <a:r>
              <a:rPr lang="en"/>
              <a:t>You are serving files from your server say in the US. What if your user is in China?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